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Slides/notesSlide3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F16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1133" autoAdjust="0"/>
    <p:restoredTop sz="90929"/>
  </p:normalViewPr>
  <p:slideViewPr>
    <p:cSldViewPr>
      <p:cViewPr varScale="1">
        <p:scale>
          <a:sx n="118" d="100"/>
          <a:sy n="118" d="100"/>
        </p:scale>
        <p:origin x="-112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Placeholder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AF36859-7403-486F-AEB4-524B7BEA46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6B3EC0-3383-4EAE-8742-44BB97F8C74E}" type="slidenum">
              <a:rPr lang="en-GB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1</a:t>
            </a:fld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15362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0AA00-8A3F-470D-8596-F1750E65126D}" type="slidenum">
              <a:rPr lang="en-GB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3</a:t>
            </a:fld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19458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5C152-B441-4D6E-A6DB-9B6BFC4AFE54}" type="slidenum">
              <a:rPr lang="en-GB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4</a:t>
            </a:fld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21506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FC6DA5-1EC0-4F23-B0E8-FFB9B08734F7}" type="slidenum">
              <a:rPr lang="en-GB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5</a:t>
            </a:fld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23554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4F39E0-18CD-4D05-A496-74BAB7A2E831}" type="slidenum">
              <a:rPr lang="en-GB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6</a:t>
            </a:fld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25602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EAE4-4FE7-4ED8-A36E-BD21C28174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867E5-1CCA-402F-9259-DF0AF4E22F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69899-0DD9-487E-B2E1-EB8804B4D4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4817-8C87-45FD-AFC4-6F2D24348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C41EE-E75E-4DD4-9B52-7E862A347D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15177-52AE-4A00-9875-037C672EEE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C379B-F6C3-4701-BE87-33FE1C41B2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A41CC-FC30-4491-83F7-2645374FD4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4331-1E91-45A5-8C41-2771FCC79E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CCA12-3BE8-49E8-ADD1-1DEE41CC82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1121C-282B-4B24-9D95-795C3D24AA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9BBEA91F-988E-436C-AB90-B1F39AE197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8"/>
          <p:cNvSpPr txBox="1">
            <a:spLocks noChangeArrowheads="1"/>
          </p:cNvSpPr>
          <p:nvPr/>
        </p:nvSpPr>
        <p:spPr bwMode="auto">
          <a:xfrm>
            <a:off x="6019800" y="838200"/>
            <a:ext cx="2209800" cy="633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/>
              <a:t>draft</a:t>
            </a:r>
          </a:p>
          <a:p>
            <a:pPr algn="ctr" eaLnBrk="0" hangingPunct="0">
              <a:spcBef>
                <a:spcPct val="50000"/>
              </a:spcBef>
            </a:pPr>
            <a:r>
              <a:rPr lang="en-GB" sz="1400"/>
              <a:t>11/07/2012</a:t>
            </a:r>
          </a:p>
        </p:txBody>
      </p:sp>
      <p:sp>
        <p:nvSpPr>
          <p:cNvPr id="14338" name="Text Box 13"/>
          <p:cNvSpPr txBox="1">
            <a:spLocks noChangeArrowheads="1"/>
          </p:cNvSpPr>
          <p:nvPr/>
        </p:nvSpPr>
        <p:spPr bwMode="auto">
          <a:xfrm>
            <a:off x="762000" y="4572000"/>
            <a:ext cx="510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/>
              <a:t>Bill Law</a:t>
            </a:r>
            <a:r>
              <a:rPr lang="en-GB" sz="2000"/>
              <a:t/>
            </a:r>
            <a:br>
              <a:rPr lang="en-GB" sz="2000"/>
            </a:br>
            <a:r>
              <a:rPr lang="en-GB" sz="2000" i="1"/>
              <a:t>The </a:t>
            </a:r>
            <a:r>
              <a:rPr lang="en-GB" sz="2000" b="1"/>
              <a:t>Career-learning</a:t>
            </a:r>
            <a:r>
              <a:rPr lang="en-GB" sz="2000"/>
              <a:t> </a:t>
            </a:r>
            <a:r>
              <a:rPr lang="en-GB" sz="2000" b="1"/>
              <a:t>CAF</a:t>
            </a:r>
            <a:r>
              <a:rPr lang="en-GB" altLang="ja-JP" sz="2000" b="1"/>
              <a:t>É</a:t>
            </a:r>
            <a:br>
              <a:rPr lang="en-GB" altLang="ja-JP" sz="2000" b="1"/>
            </a:br>
            <a:r>
              <a:rPr lang="en-GB" altLang="ja-JP" sz="1800"/>
              <a:t>www.hihohiho.co</a:t>
            </a:r>
            <a:r>
              <a:rPr lang="en-GB" altLang="ja-JP" sz="2000"/>
              <a:t>m</a:t>
            </a:r>
            <a:endParaRPr lang="en-GB"/>
          </a:p>
        </p:txBody>
      </p:sp>
      <p:sp>
        <p:nvSpPr>
          <p:cNvPr id="14339" name="Text Box 14"/>
          <p:cNvSpPr txBox="1">
            <a:spLocks noChangeArrowheads="1"/>
          </p:cNvSpPr>
          <p:nvPr/>
        </p:nvSpPr>
        <p:spPr bwMode="auto">
          <a:xfrm>
            <a:off x="762000" y="2895600"/>
            <a:ext cx="7543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7F165E"/>
                </a:solidFill>
              </a:rPr>
              <a:t>place, space and social justice in education</a:t>
            </a:r>
          </a:p>
          <a:p>
            <a:pPr>
              <a:spcBef>
                <a:spcPct val="50000"/>
              </a:spcBef>
            </a:pPr>
            <a:r>
              <a:rPr lang="en-GB" sz="3600" b="1">
                <a:solidFill>
                  <a:srgbClr val="7F165E"/>
                </a:solidFill>
              </a:rPr>
              <a:t>enclaves, systems and voice</a:t>
            </a:r>
            <a:endParaRPr lang="en-GB">
              <a:solidFill>
                <a:srgbClr val="7F16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Line 1028"/>
          <p:cNvSpPr>
            <a:spLocks noChangeShapeType="1"/>
          </p:cNvSpPr>
          <p:nvPr/>
        </p:nvSpPr>
        <p:spPr bwMode="auto">
          <a:xfrm>
            <a:off x="544513" y="38100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6" name="Line 1029"/>
          <p:cNvSpPr>
            <a:spLocks noChangeShapeType="1"/>
          </p:cNvSpPr>
          <p:nvPr/>
        </p:nvSpPr>
        <p:spPr bwMode="auto">
          <a:xfrm>
            <a:off x="544513" y="21336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7" name="Line 1030"/>
          <p:cNvSpPr>
            <a:spLocks noChangeShapeType="1"/>
          </p:cNvSpPr>
          <p:nvPr/>
        </p:nvSpPr>
        <p:spPr bwMode="auto">
          <a:xfrm>
            <a:off x="544513" y="29718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Line 1032"/>
          <p:cNvSpPr>
            <a:spLocks noChangeShapeType="1"/>
          </p:cNvSpPr>
          <p:nvPr/>
        </p:nvSpPr>
        <p:spPr bwMode="auto">
          <a:xfrm>
            <a:off x="544513" y="46482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9" name="Line 1033"/>
          <p:cNvSpPr>
            <a:spLocks noChangeShapeType="1"/>
          </p:cNvSpPr>
          <p:nvPr/>
        </p:nvSpPr>
        <p:spPr bwMode="auto">
          <a:xfrm>
            <a:off x="533400" y="54864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Text Box 1034"/>
          <p:cNvSpPr txBox="1">
            <a:spLocks noChangeArrowheads="1"/>
          </p:cNvSpPr>
          <p:nvPr/>
        </p:nvSpPr>
        <p:spPr bwMode="auto">
          <a:xfrm>
            <a:off x="609600" y="1538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social circle</a:t>
            </a:r>
            <a:r>
              <a:rPr lang="en-GB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391" name="Text Box 1035"/>
          <p:cNvSpPr txBox="1">
            <a:spLocks noChangeArrowheads="1"/>
          </p:cNvSpPr>
          <p:nvPr/>
        </p:nvSpPr>
        <p:spPr bwMode="auto">
          <a:xfrm>
            <a:off x="609600" y="23622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association</a:t>
            </a:r>
            <a:endParaRPr lang="en-GB" b="1">
              <a:solidFill>
                <a:srgbClr val="000000"/>
              </a:solidFill>
            </a:endParaRPr>
          </a:p>
        </p:txBody>
      </p:sp>
      <p:sp>
        <p:nvSpPr>
          <p:cNvPr id="16392" name="Text Box 1036"/>
          <p:cNvSpPr txBox="1">
            <a:spLocks noChangeArrowheads="1"/>
          </p:cNvSpPr>
          <p:nvPr/>
        </p:nvSpPr>
        <p:spPr bwMode="auto">
          <a:xfrm>
            <a:off x="609600" y="3200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on-line location </a:t>
            </a:r>
            <a:endParaRPr lang="en-GB" b="1">
              <a:solidFill>
                <a:srgbClr val="000000"/>
              </a:solidFill>
            </a:endParaRPr>
          </a:p>
        </p:txBody>
      </p:sp>
      <p:sp>
        <p:nvSpPr>
          <p:cNvPr id="16393" name="Text Box 1037"/>
          <p:cNvSpPr txBox="1">
            <a:spLocks noChangeArrowheads="1"/>
          </p:cNvSpPr>
          <p:nvPr/>
        </p:nvSpPr>
        <p:spPr bwMode="auto">
          <a:xfrm>
            <a:off x="609600" y="4038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neighbourhood</a:t>
            </a:r>
            <a:endParaRPr lang="en-GB" b="1">
              <a:solidFill>
                <a:srgbClr val="000000"/>
              </a:solidFill>
            </a:endParaRPr>
          </a:p>
        </p:txBody>
      </p:sp>
      <p:sp>
        <p:nvSpPr>
          <p:cNvPr id="16394" name="Text Box 1038"/>
          <p:cNvSpPr txBox="1">
            <a:spLocks noChangeArrowheads="1"/>
          </p:cNvSpPr>
          <p:nvPr/>
        </p:nvSpPr>
        <p:spPr bwMode="auto">
          <a:xfrm>
            <a:off x="609600" y="4876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community</a:t>
            </a:r>
            <a:endParaRPr lang="en-GB" b="1">
              <a:solidFill>
                <a:srgbClr val="000000"/>
              </a:solidFill>
            </a:endParaRPr>
          </a:p>
        </p:txBody>
      </p:sp>
      <p:sp>
        <p:nvSpPr>
          <p:cNvPr id="16395" name="Text Box 1039"/>
          <p:cNvSpPr txBox="1">
            <a:spLocks noChangeArrowheads="1"/>
          </p:cNvSpPr>
          <p:nvPr/>
        </p:nvSpPr>
        <p:spPr bwMode="auto">
          <a:xfrm>
            <a:off x="609600" y="57150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rgbClr val="000000"/>
                </a:solidFill>
              </a:rPr>
              <a:t>territory</a:t>
            </a:r>
            <a:endParaRPr lang="en-GB" b="1">
              <a:solidFill>
                <a:srgbClr val="000000"/>
              </a:solidFill>
            </a:endParaRPr>
          </a:p>
        </p:txBody>
      </p:sp>
      <p:sp>
        <p:nvSpPr>
          <p:cNvPr id="16396" name="Text Box 9"/>
          <p:cNvSpPr txBox="1">
            <a:spLocks noChangeArrowheads="1"/>
          </p:cNvSpPr>
          <p:nvPr/>
        </p:nvSpPr>
        <p:spPr bwMode="auto">
          <a:xfrm>
            <a:off x="0" y="53340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200" b="1" i="1">
                <a:solidFill>
                  <a:srgbClr val="7F165E"/>
                </a:solidFill>
              </a:rPr>
              <a:t>place and space as enclave</a:t>
            </a:r>
            <a:endParaRPr lang="en-GB" sz="2200"/>
          </a:p>
        </p:txBody>
      </p:sp>
      <p:sp>
        <p:nvSpPr>
          <p:cNvPr id="16397" name="Text Box 1042"/>
          <p:cNvSpPr txBox="1">
            <a:spLocks noChangeArrowheads="1"/>
          </p:cNvSpPr>
          <p:nvPr/>
        </p:nvSpPr>
        <p:spPr bwMode="auto">
          <a:xfrm>
            <a:off x="2590800" y="1295400"/>
            <a:ext cx="6400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00"/>
                </a:solidFill>
              </a:rPr>
              <a:t>may be local or cosmopolitan - people comfortably and informally approach each other - feeling that they belong - making valued contacts - keeping each other in view</a:t>
            </a:r>
          </a:p>
        </p:txBody>
      </p:sp>
      <p:sp>
        <p:nvSpPr>
          <p:cNvPr id="16398" name="Rectangle 1043"/>
          <p:cNvSpPr>
            <a:spLocks noChangeArrowheads="1"/>
          </p:cNvSpPr>
          <p:nvPr/>
        </p:nvSpPr>
        <p:spPr bwMode="auto">
          <a:xfrm>
            <a:off x="2514600" y="2133600"/>
            <a:ext cx="6400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6399" name="Text Box 1045"/>
          <p:cNvSpPr txBox="1">
            <a:spLocks noChangeArrowheads="1"/>
          </p:cNvSpPr>
          <p:nvPr/>
        </p:nvSpPr>
        <p:spPr bwMode="auto">
          <a:xfrm>
            <a:off x="2574925" y="2133600"/>
            <a:ext cx="63404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600">
                <a:solidFill>
                  <a:srgbClr val="000000"/>
                </a:solidFill>
              </a:rPr>
              <a:t>usually a religious or other cultural membership - favouring a distinctive activity - offering advantages not available to others - with procedures and requirements for joining, leaving and exclusion </a:t>
            </a:r>
          </a:p>
        </p:txBody>
      </p:sp>
      <p:sp>
        <p:nvSpPr>
          <p:cNvPr id="16400" name="Line 1046"/>
          <p:cNvSpPr>
            <a:spLocks noChangeShapeType="1"/>
          </p:cNvSpPr>
          <p:nvPr/>
        </p:nvSpPr>
        <p:spPr bwMode="auto">
          <a:xfrm>
            <a:off x="544513" y="12954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1" name="Line 1047"/>
          <p:cNvSpPr>
            <a:spLocks noChangeShapeType="1"/>
          </p:cNvSpPr>
          <p:nvPr/>
        </p:nvSpPr>
        <p:spPr bwMode="auto">
          <a:xfrm>
            <a:off x="457200" y="6324600"/>
            <a:ext cx="8382000" cy="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2" name="Text Box 1048"/>
          <p:cNvSpPr txBox="1">
            <a:spLocks noChangeArrowheads="1"/>
          </p:cNvSpPr>
          <p:nvPr/>
        </p:nvSpPr>
        <p:spPr bwMode="auto">
          <a:xfrm>
            <a:off x="2590800" y="2971800"/>
            <a:ext cx="6248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00"/>
                </a:solidFill>
              </a:rPr>
              <a:t>formed by following and seeking followers - by sharing preferences and aspirations - visitors appear because they identify with the inhabitants - or are spying - or preparing to exploit</a:t>
            </a:r>
          </a:p>
        </p:txBody>
      </p:sp>
      <p:sp>
        <p:nvSpPr>
          <p:cNvPr id="16403" name="Text Box 1049"/>
          <p:cNvSpPr txBox="1">
            <a:spLocks noChangeArrowheads="1"/>
          </p:cNvSpPr>
          <p:nvPr/>
        </p:nvSpPr>
        <p:spPr bwMode="auto">
          <a:xfrm>
            <a:off x="2590800" y="3810000"/>
            <a:ext cx="6248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00"/>
                </a:solidFill>
              </a:rPr>
              <a:t>people nurture, oversee and protect their space  - or, where it is damaged or disowned, they may neglect or defile it - inhabitants approach and avoid each other on the basis of congeniality</a:t>
            </a:r>
          </a:p>
        </p:txBody>
      </p:sp>
      <p:sp>
        <p:nvSpPr>
          <p:cNvPr id="16404" name="Text Box 1050"/>
          <p:cNvSpPr txBox="1">
            <a:spLocks noChangeArrowheads="1"/>
          </p:cNvSpPr>
          <p:nvPr/>
        </p:nvSpPr>
        <p:spPr bwMode="auto">
          <a:xfrm>
            <a:off x="2590800" y="4648200"/>
            <a:ext cx="6705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00"/>
                </a:solidFill>
              </a:rPr>
              <a:t>people are there because it is what they can afford - it may be economically-similar but can be culturally-diverse - there is an awareness of the way in which post-code affords opportunity</a:t>
            </a:r>
          </a:p>
        </p:txBody>
      </p:sp>
      <p:sp>
        <p:nvSpPr>
          <p:cNvPr id="16405" name="Text Box 1053"/>
          <p:cNvSpPr txBox="1">
            <a:spLocks noChangeArrowheads="1"/>
          </p:cNvSpPr>
          <p:nvPr/>
        </p:nvSpPr>
        <p:spPr bwMode="auto">
          <a:xfrm>
            <a:off x="2590800" y="5486400"/>
            <a:ext cx="6248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00"/>
                </a:solidFill>
              </a:rPr>
              <a:t>people feel a need to defend the space - which involves making alliances and demanding allegiance - there may be no-go areas - pushing out those seen as invaders - occupying as if besieged</a:t>
            </a:r>
          </a:p>
        </p:txBody>
      </p:sp>
      <p:sp>
        <p:nvSpPr>
          <p:cNvPr id="16406" name="AutoShape 1054"/>
          <p:cNvSpPr>
            <a:spLocks noChangeArrowheads="1"/>
          </p:cNvSpPr>
          <p:nvPr/>
        </p:nvSpPr>
        <p:spPr bwMode="auto">
          <a:xfrm>
            <a:off x="533400" y="1905000"/>
            <a:ext cx="1981200" cy="3886200"/>
          </a:xfrm>
          <a:prstGeom prst="upDownArrow">
            <a:avLst>
              <a:gd name="adj1" fmla="val 62981"/>
              <a:gd name="adj2" fmla="val 39213"/>
            </a:avLst>
          </a:prstGeom>
          <a:noFill/>
          <a:ln w="38100">
            <a:solidFill>
              <a:srgbClr val="7F165E">
                <a:alpha val="25098"/>
              </a:srgb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9"/>
          <p:cNvSpPr txBox="1">
            <a:spLocks noChangeArrowheads="1"/>
          </p:cNvSpPr>
          <p:nvPr/>
        </p:nvSpPr>
        <p:spPr bwMode="auto">
          <a:xfrm>
            <a:off x="0" y="53340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200" b="1" i="1">
                <a:solidFill>
                  <a:srgbClr val="7F165E"/>
                </a:solidFill>
              </a:rPr>
              <a:t>systematic programme development</a:t>
            </a:r>
            <a:endParaRPr lang="en-GB" sz="2200"/>
          </a:p>
        </p:txBody>
      </p:sp>
      <p:sp>
        <p:nvSpPr>
          <p:cNvPr id="18434" name="Rectangle 1039"/>
          <p:cNvSpPr>
            <a:spLocks noChangeArrowheads="1"/>
          </p:cNvSpPr>
          <p:nvPr/>
        </p:nvSpPr>
        <p:spPr bwMode="auto">
          <a:xfrm>
            <a:off x="1143000" y="1828800"/>
            <a:ext cx="7696200" cy="1524000"/>
          </a:xfrm>
          <a:prstGeom prst="rect">
            <a:avLst/>
          </a:prstGeom>
          <a:noFill/>
          <a:ln w="9525">
            <a:solidFill>
              <a:srgbClr val="7F165E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Rectangle 1045"/>
          <p:cNvSpPr>
            <a:spLocks noChangeArrowheads="1"/>
          </p:cNvSpPr>
          <p:nvPr/>
        </p:nvSpPr>
        <p:spPr bwMode="auto">
          <a:xfrm>
            <a:off x="1143000" y="3505200"/>
            <a:ext cx="7696200" cy="1524000"/>
          </a:xfrm>
          <a:prstGeom prst="rect">
            <a:avLst/>
          </a:prstGeom>
          <a:noFill/>
          <a:ln w="9525">
            <a:solidFill>
              <a:srgbClr val="7F165E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Rectangle 1046"/>
          <p:cNvSpPr>
            <a:spLocks noChangeArrowheads="1"/>
          </p:cNvSpPr>
          <p:nvPr/>
        </p:nvSpPr>
        <p:spPr bwMode="auto">
          <a:xfrm>
            <a:off x="1143000" y="5181600"/>
            <a:ext cx="7696200" cy="1524000"/>
          </a:xfrm>
          <a:prstGeom prst="rect">
            <a:avLst/>
          </a:prstGeom>
          <a:noFill/>
          <a:ln w="9525">
            <a:solidFill>
              <a:srgbClr val="7F165E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7" name="Line 1047"/>
          <p:cNvSpPr>
            <a:spLocks noChangeShapeType="1"/>
          </p:cNvSpPr>
          <p:nvPr/>
        </p:nvSpPr>
        <p:spPr bwMode="auto">
          <a:xfrm>
            <a:off x="3733800" y="18288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Line 1048"/>
          <p:cNvSpPr>
            <a:spLocks noChangeShapeType="1"/>
          </p:cNvSpPr>
          <p:nvPr/>
        </p:nvSpPr>
        <p:spPr bwMode="auto">
          <a:xfrm>
            <a:off x="6324600" y="18288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9" name="Line 1049"/>
          <p:cNvSpPr>
            <a:spLocks noChangeShapeType="1"/>
          </p:cNvSpPr>
          <p:nvPr/>
        </p:nvSpPr>
        <p:spPr bwMode="auto">
          <a:xfrm>
            <a:off x="3733800" y="35052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0" name="Line 1050"/>
          <p:cNvSpPr>
            <a:spLocks noChangeShapeType="1"/>
          </p:cNvSpPr>
          <p:nvPr/>
        </p:nvSpPr>
        <p:spPr bwMode="auto">
          <a:xfrm>
            <a:off x="6324600" y="35052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1" name="Line 1051"/>
          <p:cNvSpPr>
            <a:spLocks noChangeShapeType="1"/>
          </p:cNvSpPr>
          <p:nvPr/>
        </p:nvSpPr>
        <p:spPr bwMode="auto">
          <a:xfrm>
            <a:off x="3733800" y="51816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2" name="Line 1052"/>
          <p:cNvSpPr>
            <a:spLocks noChangeShapeType="1"/>
          </p:cNvSpPr>
          <p:nvPr/>
        </p:nvSpPr>
        <p:spPr bwMode="auto">
          <a:xfrm>
            <a:off x="6324600" y="5181600"/>
            <a:ext cx="0" cy="1524000"/>
          </a:xfrm>
          <a:prstGeom prst="line">
            <a:avLst/>
          </a:prstGeom>
          <a:noFill/>
          <a:ln w="9525">
            <a:solidFill>
              <a:srgbClr val="7F165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3" name="Text Box 1057"/>
          <p:cNvSpPr txBox="1">
            <a:spLocks noChangeArrowheads="1"/>
          </p:cNvSpPr>
          <p:nvPr/>
        </p:nvSpPr>
        <p:spPr bwMode="auto">
          <a:xfrm>
            <a:off x="3733800" y="1247775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process…</a:t>
            </a:r>
            <a:br>
              <a:rPr lang="en-GB" sz="1600" b="1"/>
            </a:br>
            <a:r>
              <a:rPr lang="en-GB" sz="1600" b="1" i="1"/>
              <a:t>what goes on?</a:t>
            </a:r>
            <a:endParaRPr lang="en-GB"/>
          </a:p>
        </p:txBody>
      </p:sp>
      <p:sp>
        <p:nvSpPr>
          <p:cNvPr id="18444" name="Text Box 1058"/>
          <p:cNvSpPr txBox="1">
            <a:spLocks noChangeArrowheads="1"/>
          </p:cNvSpPr>
          <p:nvPr/>
        </p:nvSpPr>
        <p:spPr bwMode="auto">
          <a:xfrm>
            <a:off x="6324600" y="1247775"/>
            <a:ext cx="2514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outcome…</a:t>
            </a:r>
            <a:br>
              <a:rPr lang="en-GB" sz="1600" b="1"/>
            </a:br>
            <a:r>
              <a:rPr lang="en-GB" sz="1600" b="1" i="1"/>
              <a:t>what comes out?</a:t>
            </a:r>
            <a:endParaRPr lang="en-GB"/>
          </a:p>
        </p:txBody>
      </p:sp>
      <p:sp>
        <p:nvSpPr>
          <p:cNvPr id="18445" name="Text Box 1060"/>
          <p:cNvSpPr txBox="1">
            <a:spLocks noChangeArrowheads="1"/>
          </p:cNvSpPr>
          <p:nvPr/>
        </p:nvSpPr>
        <p:spPr bwMode="auto">
          <a:xfrm rot="-5397399">
            <a:off x="-128587" y="2333625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1: among the students…</a:t>
            </a:r>
            <a:endParaRPr lang="en-GB"/>
          </a:p>
        </p:txBody>
      </p:sp>
      <p:sp>
        <p:nvSpPr>
          <p:cNvPr id="18446" name="Text Box 1061"/>
          <p:cNvSpPr txBox="1">
            <a:spLocks noChangeArrowheads="1"/>
          </p:cNvSpPr>
          <p:nvPr/>
        </p:nvSpPr>
        <p:spPr bwMode="auto">
          <a:xfrm rot="-5397399">
            <a:off x="21432" y="4012406"/>
            <a:ext cx="14525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2: by the educators…</a:t>
            </a:r>
            <a:endParaRPr lang="en-GB"/>
          </a:p>
        </p:txBody>
      </p:sp>
      <p:sp>
        <p:nvSpPr>
          <p:cNvPr id="18447" name="Text Box 1062"/>
          <p:cNvSpPr txBox="1">
            <a:spLocks noChangeArrowheads="1"/>
          </p:cNvSpPr>
          <p:nvPr/>
        </p:nvSpPr>
        <p:spPr bwMode="auto">
          <a:xfrm rot="-5397399">
            <a:off x="23019" y="5611019"/>
            <a:ext cx="1449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2: in the enclave…</a:t>
            </a:r>
            <a:endParaRPr lang="en-GB"/>
          </a:p>
        </p:txBody>
      </p:sp>
      <p:sp>
        <p:nvSpPr>
          <p:cNvPr id="18448" name="Text Box 1063"/>
          <p:cNvSpPr txBox="1">
            <a:spLocks noChangeArrowheads="1"/>
          </p:cNvSpPr>
          <p:nvPr/>
        </p:nvSpPr>
        <p:spPr bwMode="auto">
          <a:xfrm>
            <a:off x="228600" y="2105025"/>
            <a:ext cx="4267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home and travel experience</a:t>
            </a:r>
          </a:p>
          <a:p>
            <a:pPr lvl="2" eaLnBrk="0" hangingPunct="0"/>
            <a:r>
              <a:rPr lang="en-GB" sz="1500"/>
              <a:t>social circle</a:t>
            </a:r>
          </a:p>
          <a:p>
            <a:pPr lvl="2" eaLnBrk="0" hangingPunct="0"/>
            <a:r>
              <a:rPr lang="en-GB" sz="1500"/>
              <a:t>range of friends</a:t>
            </a:r>
          </a:p>
          <a:p>
            <a:pPr lvl="2" eaLnBrk="0" hangingPunct="0"/>
            <a:r>
              <a:rPr lang="en-GB" sz="1500"/>
              <a:t>experience of work</a:t>
            </a:r>
            <a:endParaRPr lang="en-GB" sz="1600"/>
          </a:p>
        </p:txBody>
      </p:sp>
      <p:sp>
        <p:nvSpPr>
          <p:cNvPr id="18449" name="Text Box 1064"/>
          <p:cNvSpPr txBox="1">
            <a:spLocks noChangeArrowheads="1"/>
          </p:cNvSpPr>
          <p:nvPr/>
        </p:nvSpPr>
        <p:spPr bwMode="auto">
          <a:xfrm>
            <a:off x="228600" y="3886200"/>
            <a:ext cx="5486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knowledge of students</a:t>
            </a:r>
          </a:p>
          <a:p>
            <a:pPr lvl="2" eaLnBrk="0" hangingPunct="0"/>
            <a:r>
              <a:rPr lang="en-GB" sz="1500"/>
              <a:t>openness</a:t>
            </a:r>
            <a:br>
              <a:rPr lang="en-GB" sz="1500"/>
            </a:br>
            <a:r>
              <a:rPr lang="en-GB" sz="1500"/>
              <a:t>sensitivity</a:t>
            </a:r>
            <a:endParaRPr lang="en-GB" sz="1400"/>
          </a:p>
        </p:txBody>
      </p:sp>
      <p:sp>
        <p:nvSpPr>
          <p:cNvPr id="18450" name="Text Box 1065"/>
          <p:cNvSpPr txBox="1">
            <a:spLocks noChangeArrowheads="1"/>
          </p:cNvSpPr>
          <p:nvPr/>
        </p:nvSpPr>
        <p:spPr bwMode="auto">
          <a:xfrm>
            <a:off x="1295400" y="5334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18451" name="Text Box 1076"/>
          <p:cNvSpPr txBox="1">
            <a:spLocks noChangeArrowheads="1"/>
          </p:cNvSpPr>
          <p:nvPr/>
        </p:nvSpPr>
        <p:spPr bwMode="auto">
          <a:xfrm>
            <a:off x="1295400" y="53340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18452" name="Text Box 1087"/>
          <p:cNvSpPr txBox="1">
            <a:spLocks noChangeArrowheads="1"/>
          </p:cNvSpPr>
          <p:nvPr/>
        </p:nvSpPr>
        <p:spPr bwMode="auto">
          <a:xfrm>
            <a:off x="228600" y="5241925"/>
            <a:ext cx="3886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personal biographies</a:t>
            </a:r>
          </a:p>
          <a:p>
            <a:pPr lvl="2" eaLnBrk="0" hangingPunct="0"/>
            <a:r>
              <a:rPr lang="en-GB" sz="1500"/>
              <a:t>knowledge of employees and</a:t>
            </a:r>
            <a:br>
              <a:rPr lang="en-GB" sz="1500"/>
            </a:br>
            <a:r>
              <a:rPr lang="en-GB" sz="1500"/>
              <a:t>   service personnel</a:t>
            </a:r>
          </a:p>
          <a:p>
            <a:pPr lvl="2" eaLnBrk="0" hangingPunct="0"/>
            <a:r>
              <a:rPr lang="en-GB" sz="1500"/>
              <a:t>willingness to meet students</a:t>
            </a:r>
            <a:br>
              <a:rPr lang="en-GB" sz="1500"/>
            </a:br>
            <a:r>
              <a:rPr lang="en-GB" sz="1500"/>
              <a:t>ability to deal with </a:t>
            </a:r>
          </a:p>
          <a:p>
            <a:pPr lvl="2" eaLnBrk="0" hangingPunct="0"/>
            <a:r>
              <a:rPr lang="en-GB" sz="1500"/>
              <a:t>   questioning</a:t>
            </a:r>
          </a:p>
        </p:txBody>
      </p:sp>
      <p:sp>
        <p:nvSpPr>
          <p:cNvPr id="18453" name="Text Box 1088"/>
          <p:cNvSpPr txBox="1">
            <a:spLocks noChangeArrowheads="1"/>
          </p:cNvSpPr>
          <p:nvPr/>
        </p:nvSpPr>
        <p:spPr bwMode="auto">
          <a:xfrm>
            <a:off x="2819400" y="2117725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imagining their own </a:t>
            </a:r>
            <a:br>
              <a:rPr lang="en-GB" sz="1500"/>
            </a:br>
            <a:r>
              <a:rPr lang="en-GB" sz="1500"/>
              <a:t>   exclusion</a:t>
            </a:r>
            <a:br>
              <a:rPr lang="en-GB" sz="1500"/>
            </a:br>
            <a:r>
              <a:rPr lang="en-GB" sz="1500"/>
              <a:t>mapping exploration of</a:t>
            </a:r>
            <a:br>
              <a:rPr lang="en-GB" sz="1500"/>
            </a:br>
            <a:r>
              <a:rPr lang="en-GB" sz="1500"/>
              <a:t>   other possibilities </a:t>
            </a:r>
          </a:p>
        </p:txBody>
      </p:sp>
      <p:sp>
        <p:nvSpPr>
          <p:cNvPr id="18454" name="Text Box 1089"/>
          <p:cNvSpPr txBox="1">
            <a:spLocks noChangeArrowheads="1"/>
          </p:cNvSpPr>
          <p:nvPr/>
        </p:nvSpPr>
        <p:spPr bwMode="auto">
          <a:xfrm>
            <a:off x="5410200" y="1889125"/>
            <a:ext cx="33528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wider horizons</a:t>
            </a:r>
          </a:p>
          <a:p>
            <a:pPr lvl="2" eaLnBrk="0" hangingPunct="0"/>
            <a:r>
              <a:rPr lang="en-GB" sz="1500"/>
              <a:t>excitement</a:t>
            </a:r>
          </a:p>
          <a:p>
            <a:pPr lvl="2" eaLnBrk="0" hangingPunct="0"/>
            <a:r>
              <a:rPr lang="en-GB" sz="1500"/>
              <a:t>possible change-of-mind</a:t>
            </a:r>
          </a:p>
          <a:p>
            <a:pPr lvl="2" eaLnBrk="0" hangingPunct="0"/>
            <a:r>
              <a:rPr lang="en-GB" sz="1500"/>
              <a:t>sense of new beginning</a:t>
            </a:r>
          </a:p>
          <a:p>
            <a:pPr lvl="2" eaLnBrk="0" hangingPunct="0"/>
            <a:r>
              <a:rPr lang="en-GB" sz="1500"/>
              <a:t>memorable learning</a:t>
            </a:r>
            <a:br>
              <a:rPr lang="en-GB" sz="1500"/>
            </a:br>
            <a:r>
              <a:rPr lang="en-GB" sz="1500"/>
              <a:t>transferability </a:t>
            </a:r>
          </a:p>
        </p:txBody>
      </p:sp>
      <p:sp>
        <p:nvSpPr>
          <p:cNvPr id="18455" name="Text Box 1090"/>
          <p:cNvSpPr txBox="1">
            <a:spLocks noChangeArrowheads="1"/>
          </p:cNvSpPr>
          <p:nvPr/>
        </p:nvSpPr>
        <p:spPr bwMode="auto">
          <a:xfrm>
            <a:off x="2819400" y="3886200"/>
            <a:ext cx="3657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winning interest</a:t>
            </a:r>
          </a:p>
          <a:p>
            <a:pPr lvl="2" eaLnBrk="0" hangingPunct="0"/>
            <a:r>
              <a:rPr lang="en-GB" sz="1500"/>
              <a:t>questioning assumptions</a:t>
            </a:r>
            <a:br>
              <a:rPr lang="en-GB" sz="1500"/>
            </a:br>
            <a:r>
              <a:rPr lang="en-GB" sz="1500"/>
              <a:t>building trust</a:t>
            </a:r>
          </a:p>
        </p:txBody>
      </p:sp>
      <p:sp>
        <p:nvSpPr>
          <p:cNvPr id="18456" name="Text Box 1091"/>
          <p:cNvSpPr txBox="1">
            <a:spLocks noChangeArrowheads="1"/>
          </p:cNvSpPr>
          <p:nvPr/>
        </p:nvSpPr>
        <p:spPr bwMode="auto">
          <a:xfrm>
            <a:off x="2819400" y="5562600"/>
            <a:ext cx="4038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meeting new people</a:t>
            </a:r>
            <a:br>
              <a:rPr lang="en-GB" sz="1500"/>
            </a:br>
            <a:r>
              <a:rPr lang="en-GB" sz="1500"/>
              <a:t>connecting with the </a:t>
            </a:r>
            <a:br>
              <a:rPr lang="en-GB" sz="1500"/>
            </a:br>
            <a:r>
              <a:rPr lang="en-GB" sz="1500"/>
              <a:t>   un-connected</a:t>
            </a:r>
          </a:p>
        </p:txBody>
      </p:sp>
      <p:sp>
        <p:nvSpPr>
          <p:cNvPr id="18457" name="Text Box 1092"/>
          <p:cNvSpPr txBox="1">
            <a:spLocks noChangeArrowheads="1"/>
          </p:cNvSpPr>
          <p:nvPr/>
        </p:nvSpPr>
        <p:spPr bwMode="auto">
          <a:xfrm>
            <a:off x="5410200" y="3962400"/>
            <a:ext cx="3048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increased credibility</a:t>
            </a:r>
            <a:br>
              <a:rPr lang="en-GB" sz="1500"/>
            </a:br>
            <a:r>
              <a:rPr lang="en-GB" sz="1500"/>
              <a:t>expanded expertise</a:t>
            </a:r>
          </a:p>
        </p:txBody>
      </p:sp>
      <p:sp>
        <p:nvSpPr>
          <p:cNvPr id="18458" name="Text Box 1093"/>
          <p:cNvSpPr txBox="1">
            <a:spLocks noChangeArrowheads="1"/>
          </p:cNvSpPr>
          <p:nvPr/>
        </p:nvSpPr>
        <p:spPr bwMode="auto">
          <a:xfrm>
            <a:off x="5410200" y="5562600"/>
            <a:ext cx="3276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eaLnBrk="0" hangingPunct="0"/>
            <a:r>
              <a:rPr lang="en-GB" sz="1500"/>
              <a:t>wider awareness</a:t>
            </a:r>
          </a:p>
          <a:p>
            <a:pPr lvl="2" eaLnBrk="0" hangingPunct="0"/>
            <a:r>
              <a:rPr lang="en-GB" sz="1500"/>
              <a:t>greater inclusivity</a:t>
            </a:r>
            <a:br>
              <a:rPr lang="en-GB" sz="1500"/>
            </a:br>
            <a:r>
              <a:rPr lang="en-GB" sz="1500"/>
              <a:t>interest in other children</a:t>
            </a:r>
          </a:p>
        </p:txBody>
      </p:sp>
      <p:sp>
        <p:nvSpPr>
          <p:cNvPr id="18459" name="Text Box 1057"/>
          <p:cNvSpPr txBox="1">
            <a:spLocks noChangeArrowheads="1"/>
          </p:cNvSpPr>
          <p:nvPr/>
        </p:nvSpPr>
        <p:spPr bwMode="auto">
          <a:xfrm>
            <a:off x="1143000" y="1247775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600" b="1"/>
              <a:t>input…</a:t>
            </a:r>
            <a:br>
              <a:rPr lang="en-GB" sz="1600" b="1"/>
            </a:br>
            <a:r>
              <a:rPr lang="en-GB" sz="1600" b="1" i="1"/>
              <a:t>what goes in?</a:t>
            </a:r>
            <a:endParaRPr lang="en-GB"/>
          </a:p>
        </p:txBody>
      </p:sp>
      <p:sp>
        <p:nvSpPr>
          <p:cNvPr id="18460" name="AutoShape 1052"/>
          <p:cNvSpPr>
            <a:spLocks noChangeArrowheads="1"/>
          </p:cNvSpPr>
          <p:nvPr/>
        </p:nvSpPr>
        <p:spPr bwMode="auto">
          <a:xfrm>
            <a:off x="1066800" y="2133600"/>
            <a:ext cx="7924800" cy="1143000"/>
          </a:xfrm>
          <a:prstGeom prst="rightArrow">
            <a:avLst>
              <a:gd name="adj1" fmla="val 70833"/>
              <a:gd name="adj2" fmla="val 146948"/>
            </a:avLst>
          </a:prstGeom>
          <a:noFill/>
          <a:ln w="38100">
            <a:solidFill>
              <a:srgbClr val="7F165E">
                <a:alpha val="20000"/>
              </a:srgb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AutoShape 1053"/>
          <p:cNvSpPr>
            <a:spLocks noChangeArrowheads="1"/>
          </p:cNvSpPr>
          <p:nvPr/>
        </p:nvSpPr>
        <p:spPr bwMode="auto">
          <a:xfrm>
            <a:off x="1066800" y="3733800"/>
            <a:ext cx="7924800" cy="1143000"/>
          </a:xfrm>
          <a:prstGeom prst="rightArrow">
            <a:avLst>
              <a:gd name="adj1" fmla="val 70833"/>
              <a:gd name="adj2" fmla="val 146948"/>
            </a:avLst>
          </a:prstGeom>
          <a:noFill/>
          <a:ln w="38100">
            <a:solidFill>
              <a:srgbClr val="7F165E">
                <a:alpha val="20000"/>
              </a:srgb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AutoShape 1054"/>
          <p:cNvSpPr>
            <a:spLocks noChangeArrowheads="1"/>
          </p:cNvSpPr>
          <p:nvPr/>
        </p:nvSpPr>
        <p:spPr bwMode="auto">
          <a:xfrm>
            <a:off x="1066800" y="5334000"/>
            <a:ext cx="7924800" cy="1143000"/>
          </a:xfrm>
          <a:prstGeom prst="rightArrow">
            <a:avLst>
              <a:gd name="adj1" fmla="val 70833"/>
              <a:gd name="adj2" fmla="val 146948"/>
            </a:avLst>
          </a:prstGeom>
          <a:noFill/>
          <a:ln w="38100">
            <a:solidFill>
              <a:srgbClr val="7F165E">
                <a:alpha val="20000"/>
              </a:srgb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6"/>
          <p:cNvSpPr txBox="1">
            <a:spLocks noChangeArrowheads="1"/>
          </p:cNvSpPr>
          <p:nvPr/>
        </p:nvSpPr>
        <p:spPr bwMode="auto">
          <a:xfrm>
            <a:off x="152400" y="1447800"/>
            <a:ext cx="89154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n-US" sz="1400" b="1">
                <a:solidFill>
                  <a:srgbClr val="000000"/>
                </a:solidFill>
              </a:rPr>
              <a:t>        </a:t>
            </a:r>
            <a:r>
              <a:rPr lang="en-US" sz="1600" b="1">
                <a:solidFill>
                  <a:srgbClr val="000000"/>
                </a:solidFill>
              </a:rPr>
              <a:t> ... on beliefs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&gt;    ambition is shaped by the locally favoured - in sequestered suburb, run-down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      neighbourhood and remote village</a:t>
            </a:r>
          </a:p>
          <a:p>
            <a:pPr lvl="2" eaLnBrk="0" hangingPunct="0"/>
            <a:r>
              <a:rPr lang="en-US" sz="1600">
                <a:solidFill>
                  <a:srgbClr val="000000"/>
                </a:solidFill>
                <a:ea typeface="Times New Roman" pitchFamily="-60" charset="0"/>
                <a:cs typeface="Times New Roman" pitchFamily="-60" charset="0"/>
              </a:rPr>
              <a:t>&gt;    </a:t>
            </a:r>
            <a:r>
              <a:rPr lang="en-US" sz="1600">
                <a:solidFill>
                  <a:srgbClr val="000000"/>
                </a:solidFill>
              </a:rPr>
              <a:t>we cannot know in advance how local people will respond to our programme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&gt;    ready-made measures of effectiveness are less useful than observations of how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      local people use learning 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endParaRPr lang="en-US" sz="1600">
              <a:solidFill>
                <a:srgbClr val="000000"/>
              </a:solidFill>
            </a:endParaRP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n-US" sz="1600" b="1">
                <a:solidFill>
                  <a:srgbClr val="000000"/>
                </a:solidFill>
              </a:rPr>
              <a:t>        ... on research</a:t>
            </a:r>
          </a:p>
          <a:p>
            <a:pPr lvl="2" eaLnBrk="0" hangingPunct="0"/>
            <a:r>
              <a:rPr lang="en-US" sz="1600">
                <a:solidFill>
                  <a:srgbClr val="000000"/>
                </a:solidFill>
                <a:ea typeface="Times New Roman" pitchFamily="-60" charset="0"/>
                <a:cs typeface="Times New Roman" pitchFamily="-60" charset="0"/>
              </a:rPr>
              <a:t>&gt;    </a:t>
            </a:r>
            <a:r>
              <a:rPr lang="en-US" sz="1600">
                <a:solidFill>
                  <a:srgbClr val="000000"/>
                </a:solidFill>
              </a:rPr>
              <a:t>ready-made criteria for effectiveness are originated by dominant interests</a:t>
            </a:r>
          </a:p>
          <a:p>
            <a:pPr lvl="2" eaLnBrk="0" hangingPunct="0"/>
            <a:r>
              <a:rPr lang="en-US" sz="1600">
                <a:solidFill>
                  <a:srgbClr val="000000"/>
                </a:solidFill>
                <a:ea typeface="Times New Roman" pitchFamily="-60" charset="0"/>
                <a:cs typeface="Times New Roman" pitchFamily="-60" charset="0"/>
              </a:rPr>
              <a:t>&gt;    </a:t>
            </a:r>
            <a:r>
              <a:rPr lang="en-US" sz="1600">
                <a:solidFill>
                  <a:srgbClr val="000000"/>
                </a:solidFill>
              </a:rPr>
              <a:t>they are centrally-portrayed as a kind of patriotism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&gt;    parading research findings are secondary to understanding the local experience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      they must serve</a:t>
            </a:r>
          </a:p>
          <a:p>
            <a:pPr lvl="2" eaLnBrk="0" hangingPunct="0">
              <a:buFont typeface="Wingdings" pitchFamily="-60" charset="2"/>
              <a:buChar char="Ø"/>
            </a:pPr>
            <a:endParaRPr lang="en-US" sz="1600">
              <a:solidFill>
                <a:srgbClr val="000000"/>
              </a:solidFill>
            </a:endParaRP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n-US" sz="1600" b="1">
                <a:solidFill>
                  <a:srgbClr val="000000"/>
                </a:solidFill>
              </a:rPr>
              <a:t>        ... on planning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&gt;    a programme which serves the interests of some can damage the interests of</a:t>
            </a:r>
          </a:p>
          <a:p>
            <a:pPr lvl="2" eaLnBrk="0" hangingPunct="0">
              <a:buFont typeface="Wingdings" pitchFamily="-60" charset="2"/>
              <a:buNone/>
            </a:pPr>
            <a:r>
              <a:rPr lang="en-US" sz="1600">
                <a:solidFill>
                  <a:srgbClr val="000000"/>
                </a:solidFill>
              </a:rPr>
              <a:t>      others</a:t>
            </a:r>
          </a:p>
          <a:p>
            <a:pPr lvl="2" eaLnBrk="0" hangingPunct="0"/>
            <a:r>
              <a:rPr lang="en-US" sz="1600">
                <a:solidFill>
                  <a:srgbClr val="000000"/>
                </a:solidFill>
                <a:ea typeface="Times New Roman" pitchFamily="-60" charset="0"/>
                <a:cs typeface="Times New Roman" pitchFamily="-60" charset="0"/>
              </a:rPr>
              <a:t>&gt;    </a:t>
            </a:r>
            <a:r>
              <a:rPr lang="en-US" sz="1600">
                <a:solidFill>
                  <a:srgbClr val="000000"/>
                </a:solidFill>
              </a:rPr>
              <a:t>progress depends less on what ‘leaders’ claim - more on who believes them</a:t>
            </a:r>
          </a:p>
          <a:p>
            <a:pPr lvl="2" eaLnBrk="0" hangingPunct="0"/>
            <a:r>
              <a:rPr lang="en-US" sz="1600">
                <a:solidFill>
                  <a:srgbClr val="000000"/>
                </a:solidFill>
                <a:ea typeface="Times New Roman" pitchFamily="-60" charset="0"/>
                <a:cs typeface="Times New Roman" pitchFamily="-60" charset="0"/>
              </a:rPr>
              <a:t>&gt;    </a:t>
            </a:r>
            <a:r>
              <a:rPr lang="en-US" sz="1600">
                <a:solidFill>
                  <a:srgbClr val="000000"/>
                </a:solidFill>
              </a:rPr>
              <a:t>heeding local voices means excluding ready-made thinking</a:t>
            </a:r>
          </a:p>
          <a:p>
            <a:pPr eaLnBrk="0" hangingPunct="0">
              <a:spcBef>
                <a:spcPct val="50000"/>
              </a:spcBef>
            </a:pPr>
            <a:endParaRPr lang="en-GB" sz="1400"/>
          </a:p>
        </p:txBody>
      </p:sp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0" y="669925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200" b="1" i="1">
                <a:solidFill>
                  <a:srgbClr val="7F165E"/>
                </a:solidFill>
              </a:rPr>
              <a:t>issues for r&amp;d in education</a:t>
            </a:r>
            <a:endParaRPr lang="en-GB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6"/>
          <p:cNvSpPr txBox="1">
            <a:spLocks noChangeArrowheads="1"/>
          </p:cNvSpPr>
          <p:nvPr/>
        </p:nvSpPr>
        <p:spPr bwMode="auto">
          <a:xfrm>
            <a:off x="-381000" y="1335088"/>
            <a:ext cx="9144000" cy="559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speaking of where you come from, and where you could be headed 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of what you’ll hold onto and what you’ll let go 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with nothing fixed, unless you let it be fixed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_______________</a:t>
            </a:r>
          </a:p>
          <a:p>
            <a:pPr lvl="2" algn="ctr" eaLnBrk="0" hangingPunct="0"/>
            <a:endParaRPr lang="en-GB" sz="1800" i="1">
              <a:solidFill>
                <a:srgbClr val="000000"/>
              </a:solidFill>
            </a:endParaRP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not trying to please everybody 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and knowing that some will not agree with you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but better, now, to figure out who 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_______________</a:t>
            </a:r>
          </a:p>
          <a:p>
            <a:pPr eaLnBrk="0" hangingPunct="0"/>
            <a:endParaRPr lang="en-GB" sz="1800" i="1">
              <a:solidFill>
                <a:srgbClr val="000000"/>
              </a:solidFill>
            </a:endParaRP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 saying something special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for people who will want you 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because they’ve taken the trouble to know you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_______________</a:t>
            </a:r>
          </a:p>
          <a:p>
            <a:pPr eaLnBrk="0" hangingPunct="0"/>
            <a:endParaRPr lang="en-GB" sz="1800" i="1">
              <a:solidFill>
                <a:srgbClr val="000000"/>
              </a:solidFill>
            </a:endParaRP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speaking for yourself, and people who care about you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and whom you care about, and will ever care about</a:t>
            </a:r>
          </a:p>
          <a:p>
            <a:pPr lvl="2" algn="ctr" eaLnBrk="0" hangingPunct="0"/>
            <a:r>
              <a:rPr lang="en-GB" sz="1800" i="1">
                <a:solidFill>
                  <a:srgbClr val="000000"/>
                </a:solidFill>
              </a:rPr>
              <a:t>and who will, one day, depend on how you now figure things out</a:t>
            </a:r>
            <a:endParaRPr lang="en-GB" sz="1600" i="1">
              <a:solidFill>
                <a:srgbClr val="000000"/>
              </a:solidFill>
            </a:endParaRPr>
          </a:p>
          <a:p>
            <a:pPr eaLnBrk="0" hangingPunct="0"/>
            <a:endParaRPr lang="en-GB" sz="1600">
              <a:solidFill>
                <a:srgbClr val="000000"/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en-GB" sz="1400"/>
          </a:p>
        </p:txBody>
      </p:sp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0" y="68580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200" b="1" i="1">
                <a:solidFill>
                  <a:srgbClr val="800000"/>
                </a:solidFill>
              </a:rPr>
              <a:t>voice as narrative</a:t>
            </a:r>
            <a:endParaRPr lang="en-GB" sz="2200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6106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en-US" sz="1600" b="1">
                <a:solidFill>
                  <a:srgbClr val="000000"/>
                </a:solidFill>
              </a:rPr>
              <a:t>blog:  ‘</a:t>
            </a:r>
            <a:r>
              <a:rPr lang="en-US" sz="1600">
                <a:solidFill>
                  <a:srgbClr val="000000"/>
                </a:solidFill>
              </a:rPr>
              <a:t>managing careers, convenient myths and local voices’</a:t>
            </a:r>
          </a:p>
          <a:p>
            <a:pPr algn="ctr" eaLnBrk="0" hangingPunct="0"/>
            <a:r>
              <a:rPr lang="en-GB" sz="1600">
                <a:solidFill>
                  <a:srgbClr val="000000"/>
                </a:solidFill>
              </a:rPr>
              <a:t>http://cloudworks.ac.uk/cloud/view/6374</a:t>
            </a:r>
            <a:endParaRPr lang="en-GB" sz="900">
              <a:solidFill>
                <a:srgbClr val="000000"/>
              </a:solidFill>
            </a:endParaRPr>
          </a:p>
          <a:p>
            <a:pPr algn="ctr" eaLnBrk="0" hangingPunct="0"/>
            <a:endParaRPr lang="en-GB" sz="900">
              <a:solidFill>
                <a:srgbClr val="000000"/>
              </a:solidFill>
            </a:endParaRPr>
          </a:p>
          <a:p>
            <a:pPr algn="ctr" eaLnBrk="0" hangingPunct="0"/>
            <a:r>
              <a:rPr lang="en-GB" sz="1600">
                <a:solidFill>
                  <a:srgbClr val="000000"/>
                </a:solidFill>
                <a:latin typeface="Times New Roman" pitchFamily="-60" charset="0"/>
              </a:rPr>
              <a:t>_______________</a:t>
            </a:r>
          </a:p>
          <a:p>
            <a:pPr algn="ctr" eaLnBrk="0" hangingPunct="0"/>
            <a:endParaRPr lang="en-GB" sz="1600">
              <a:solidFill>
                <a:srgbClr val="000000"/>
              </a:solidFill>
              <a:latin typeface="Times New Roman" pitchFamily="-60" charset="0"/>
            </a:endParaRPr>
          </a:p>
          <a:p>
            <a:pPr algn="ctr" eaLnBrk="0" hangingPunct="0"/>
            <a:endParaRPr lang="en-US" sz="1600">
              <a:solidFill>
                <a:srgbClr val="000000"/>
              </a:solidFill>
            </a:endParaRPr>
          </a:p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monograph:  ‘</a:t>
            </a:r>
            <a:r>
              <a:rPr lang="en-US" sz="1600">
                <a:solidFill>
                  <a:srgbClr val="000000"/>
                </a:solidFill>
              </a:rPr>
              <a:t>place, space and social justice in education - enclaves, systems and voice’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</a:rPr>
              <a:t>http://www.hihohiho.com/newthinking/cafspaceandplace.pdf</a:t>
            </a:r>
            <a:endParaRPr lang="en-US" sz="900">
              <a:solidFill>
                <a:srgbClr val="000000"/>
              </a:solidFill>
            </a:endParaRPr>
          </a:p>
          <a:p>
            <a:pPr algn="ctr" eaLnBrk="0" hangingPunct="0"/>
            <a:endParaRPr lang="en-US" sz="900">
              <a:solidFill>
                <a:srgbClr val="000000"/>
              </a:solidFill>
            </a:endParaRPr>
          </a:p>
          <a:p>
            <a:pPr algn="ctr" eaLnBrk="0" hangingPunct="0"/>
            <a:r>
              <a:rPr lang="en-GB" sz="1600">
                <a:solidFill>
                  <a:srgbClr val="000000"/>
                </a:solidFill>
                <a:latin typeface="Times New Roman" pitchFamily="-60" charset="0"/>
              </a:rPr>
              <a:t>_______________</a:t>
            </a:r>
          </a:p>
          <a:p>
            <a:pPr algn="ctr" eaLnBrk="0" hangingPunct="0"/>
            <a:endParaRPr lang="en-US" sz="1600">
              <a:solidFill>
                <a:srgbClr val="000000"/>
              </a:solidFill>
            </a:endParaRPr>
          </a:p>
          <a:p>
            <a:pPr eaLnBrk="0" hangingPunct="0"/>
            <a:r>
              <a:rPr lang="en-GB" sz="1600" b="1">
                <a:solidFill>
                  <a:srgbClr val="000000"/>
                </a:solidFill>
              </a:rPr>
              <a:t>this presentation:</a:t>
            </a:r>
            <a:endParaRPr lang="en-GB" sz="1600">
              <a:solidFill>
                <a:srgbClr val="000000"/>
              </a:solidFill>
            </a:endParaRPr>
          </a:p>
          <a:p>
            <a:pPr algn="ctr" eaLnBrk="0" hangingPunct="0"/>
            <a:r>
              <a:rPr lang="en-US" sz="1600">
                <a:solidFill>
                  <a:srgbClr val="000000"/>
                </a:solidFill>
              </a:rPr>
              <a:t>http://www.hihohiho.com/newthinking/cafspaceandplace.pptx</a:t>
            </a:r>
            <a:endParaRPr lang="en-US" sz="900">
              <a:solidFill>
                <a:srgbClr val="000000"/>
              </a:solidFill>
            </a:endParaRPr>
          </a:p>
          <a:p>
            <a:pPr algn="ctr" eaLnBrk="0" hangingPunct="0"/>
            <a:endParaRPr lang="en-US" sz="900">
              <a:solidFill>
                <a:srgbClr val="000000"/>
              </a:solidFill>
            </a:endParaRPr>
          </a:p>
          <a:p>
            <a:pPr algn="ctr" eaLnBrk="0" hangingPunct="0"/>
            <a:r>
              <a:rPr lang="en-GB" sz="1600">
                <a:solidFill>
                  <a:srgbClr val="000000"/>
                </a:solidFill>
                <a:latin typeface="Times New Roman" pitchFamily="-60" charset="0"/>
              </a:rPr>
              <a:t>_______________</a:t>
            </a:r>
          </a:p>
          <a:p>
            <a:pPr algn="ctr" eaLnBrk="0" hangingPunct="0"/>
            <a:endParaRPr lang="en-US" sz="1600">
              <a:solidFill>
                <a:srgbClr val="000000"/>
              </a:solidFill>
            </a:endParaRPr>
          </a:p>
          <a:p>
            <a:pPr eaLnBrk="0" hangingPunct="0"/>
            <a:r>
              <a:rPr lang="en-GB" sz="1600" b="1">
                <a:solidFill>
                  <a:srgbClr val="000000"/>
                </a:solidFill>
              </a:rPr>
              <a:t>contact:</a:t>
            </a:r>
            <a:endParaRPr lang="en-GB" sz="1600">
              <a:solidFill>
                <a:srgbClr val="000000"/>
              </a:solidFill>
            </a:endParaRPr>
          </a:p>
          <a:p>
            <a:pPr algn="ctr" eaLnBrk="0" hangingPunct="0"/>
            <a:r>
              <a:rPr lang="en-GB" sz="1600">
                <a:solidFill>
                  <a:srgbClr val="000000"/>
                </a:solidFill>
              </a:rPr>
              <a:t>bill@hihohiho.com</a:t>
            </a:r>
          </a:p>
          <a:p>
            <a:pPr eaLnBrk="0" hangingPunct="0">
              <a:spcBef>
                <a:spcPct val="50000"/>
              </a:spcBef>
            </a:pPr>
            <a:endParaRPr lang="en-GB" sz="1600"/>
          </a:p>
        </p:txBody>
      </p:sp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200" b="1" i="1">
                <a:solidFill>
                  <a:srgbClr val="800000"/>
                </a:solidFill>
              </a:rPr>
              <a:t>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603</Words>
  <Application>Microsoft PowerPoint</Application>
  <PresentationFormat>On-screen Show (4:3)</PresentationFormat>
  <Paragraphs>109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ＭＳ Ｐゴシック</vt:lpstr>
      <vt:lpstr>Times New Roman</vt:lpstr>
      <vt:lpstr>Wingdings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Law</dc:creator>
  <cp:lastModifiedBy>Bill Law</cp:lastModifiedBy>
  <cp:revision>22</cp:revision>
  <dcterms:created xsi:type="dcterms:W3CDTF">2012-07-09T08:29:08Z</dcterms:created>
  <dcterms:modified xsi:type="dcterms:W3CDTF">2012-07-11T13:47:18Z</dcterms:modified>
</cp:coreProperties>
</file>