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5" r:id="rId3"/>
    <p:sldId id="284" r:id="rId4"/>
    <p:sldId id="287" r:id="rId5"/>
    <p:sldId id="258" r:id="rId6"/>
    <p:sldId id="286" r:id="rId7"/>
    <p:sldId id="281" r:id="rId8"/>
    <p:sldId id="288" r:id="rId9"/>
    <p:sldId id="282" r:id="rId10"/>
    <p:sldId id="289" r:id="rId11"/>
    <p:sldId id="283" r:id="rId12"/>
    <p:sldId id="280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503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5070" autoAdjust="0"/>
    <p:restoredTop sz="90929"/>
  </p:normalViewPr>
  <p:slideViewPr>
    <p:cSldViewPr>
      <p:cViewPr varScale="1">
        <p:scale>
          <a:sx n="127" d="100"/>
          <a:sy n="127" d="100"/>
        </p:scale>
        <p:origin x="-104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ED304D-CFFB-4590-BBD6-D0BDDA4F015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Placeholder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229F6D-4D72-452D-8B46-85F5701FE93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F6AB9-1946-4DE9-8030-A21FCBBFC85A}" type="slidenum">
              <a:rPr lang="en-GB"/>
              <a:pPr/>
              <a:t>1</a:t>
            </a:fld>
            <a:endParaRPr lang="en-GB"/>
          </a:p>
        </p:txBody>
      </p:sp>
      <p:sp>
        <p:nvSpPr>
          <p:cNvPr id="5122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ceholder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2872A-6820-40B0-B4FF-375677D9BC06}" type="slidenum">
              <a:rPr lang="en-GB"/>
              <a:pPr/>
              <a:t>10</a:t>
            </a:fld>
            <a:endParaRPr lang="en-GB"/>
          </a:p>
        </p:txBody>
      </p:sp>
      <p:sp>
        <p:nvSpPr>
          <p:cNvPr id="737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94A49-6722-4423-8176-5C3253D55121}" type="slidenum">
              <a:rPr lang="en-GB"/>
              <a:pPr/>
              <a:t>11</a:t>
            </a:fld>
            <a:endParaRPr lang="en-GB"/>
          </a:p>
        </p:txBody>
      </p:sp>
      <p:sp>
        <p:nvSpPr>
          <p:cNvPr id="747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85086-4426-480D-849C-134216C0F15F}" type="slidenum">
              <a:rPr lang="en-GB"/>
              <a:pPr/>
              <a:t>12</a:t>
            </a:fld>
            <a:endParaRPr lang="en-GB"/>
          </a:p>
        </p:txBody>
      </p:sp>
      <p:sp>
        <p:nvSpPr>
          <p:cNvPr id="47106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Placeholder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08327-D25B-466D-BD65-A7EBE943F61C}" type="slidenum">
              <a:rPr lang="en-GB"/>
              <a:pPr/>
              <a:t>2</a:t>
            </a:fld>
            <a:endParaRPr lang="en-GB"/>
          </a:p>
        </p:txBody>
      </p:sp>
      <p:sp>
        <p:nvSpPr>
          <p:cNvPr id="6656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F10A5-52DA-4FB2-BB24-A201D5AF0757}" type="slidenum">
              <a:rPr lang="en-GB"/>
              <a:pPr/>
              <a:t>3</a:t>
            </a:fld>
            <a:endParaRPr lang="en-GB"/>
          </a:p>
        </p:txBody>
      </p:sp>
      <p:sp>
        <p:nvSpPr>
          <p:cNvPr id="6758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7A37B-A321-4338-923A-845358EFE4A6}" type="slidenum">
              <a:rPr lang="en-GB"/>
              <a:pPr/>
              <a:t>4</a:t>
            </a:fld>
            <a:endParaRPr lang="en-GB"/>
          </a:p>
        </p:txBody>
      </p:sp>
      <p:sp>
        <p:nvSpPr>
          <p:cNvPr id="6861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275E3-663F-4A2A-A7D0-D13CD9AB91C3}" type="slidenum">
              <a:rPr lang="en-GB"/>
              <a:pPr/>
              <a:t>5</a:t>
            </a:fld>
            <a:endParaRPr lang="en-GB"/>
          </a:p>
        </p:txBody>
      </p:sp>
      <p:sp>
        <p:nvSpPr>
          <p:cNvPr id="7170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ceholder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DB10-5876-4FBF-8200-B4B96CDA8125}" type="slidenum">
              <a:rPr lang="en-GB"/>
              <a:pPr/>
              <a:t>6</a:t>
            </a:fld>
            <a:endParaRPr lang="en-GB"/>
          </a:p>
        </p:txBody>
      </p:sp>
      <p:sp>
        <p:nvSpPr>
          <p:cNvPr id="696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EA50F-A388-411F-86DD-3FD1944240CD}" type="slidenum">
              <a:rPr lang="en-GB"/>
              <a:pPr/>
              <a:t>7</a:t>
            </a:fld>
            <a:endParaRPr lang="en-GB"/>
          </a:p>
        </p:txBody>
      </p:sp>
      <p:sp>
        <p:nvSpPr>
          <p:cNvPr id="706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F7870-E0BB-41F6-88AC-C3AB5FF61222}" type="slidenum">
              <a:rPr lang="en-GB"/>
              <a:pPr/>
              <a:t>8</a:t>
            </a:fld>
            <a:endParaRPr lang="en-GB"/>
          </a:p>
        </p:txBody>
      </p:sp>
      <p:sp>
        <p:nvSpPr>
          <p:cNvPr id="7168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FEF78-301D-44D1-9185-5964FE438EB1}" type="slidenum">
              <a:rPr lang="en-GB"/>
              <a:pPr/>
              <a:t>9</a:t>
            </a:fld>
            <a:endParaRPr lang="en-GB"/>
          </a:p>
        </p:txBody>
      </p:sp>
      <p:sp>
        <p:nvSpPr>
          <p:cNvPr id="7270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AE10A-D2C6-4E3F-9C8D-156C770632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0A2A-6D8B-4E80-8D7F-6CFE8C2528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A4396-8084-43AF-A8B8-7FE085542E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4EF65-8BDC-4068-BC3B-D848274D32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E839D-FF96-40C7-8DF1-7F431DE38D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F7DB4-2651-4BCC-9A3F-6F683BAFEC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4FB97-2D04-410C-8B6F-FD2E6BD632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4F56-4E5F-4E3B-AC2E-19D0DA84AA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83719-AC78-494A-8A1C-19D0AF0D8B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C7773-4274-4833-8B15-C7C86E8E06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F0970-038B-4D82-BA71-0CB31D953F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90261D-F40F-4B37-89E0-42A9743AE8E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2000" b="1">
                <a:solidFill>
                  <a:srgbClr val="510614"/>
                </a:solidFill>
              </a:rPr>
              <a:t>the future of careers work</a:t>
            </a:r>
          </a:p>
          <a:p>
            <a:pPr algn="ctr" eaLnBrk="1" hangingPunct="1"/>
            <a:r>
              <a:rPr lang="en-GB" sz="2800" b="1">
                <a:solidFill>
                  <a:srgbClr val="510614"/>
                </a:solidFill>
              </a:rPr>
              <a:t>propositions </a:t>
            </a:r>
            <a:br>
              <a:rPr lang="en-GB" sz="2800" b="1">
                <a:solidFill>
                  <a:srgbClr val="510614"/>
                </a:solidFill>
              </a:rPr>
            </a:br>
            <a:r>
              <a:rPr lang="en-GB" sz="2800" b="1">
                <a:solidFill>
                  <a:srgbClr val="510614"/>
                </a:solidFill>
              </a:rPr>
              <a:t>in search of professionalism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5410200"/>
            <a:ext cx="1752600" cy="1219200"/>
          </a:xfrm>
          <a:prstGeom prst="rect">
            <a:avLst/>
          </a:prstGeom>
          <a:solidFill>
            <a:srgbClr val="731F33"/>
          </a:solidFill>
          <a:ln w="9525">
            <a:solidFill>
              <a:srgbClr val="6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endParaRPr lang="en-GB" sz="800" b="1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r>
              <a:rPr lang="en-GB" sz="1500" b="1">
                <a:solidFill>
                  <a:srgbClr val="FFFFFF"/>
                </a:solidFill>
                <a:ea typeface="Times" charset="0"/>
                <a:cs typeface="Times" charset="0"/>
              </a:rPr>
              <a:t>DVT</a:t>
            </a:r>
            <a:endParaRPr lang="en-GB" sz="2000" b="1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r>
              <a:rPr lang="en-GB" sz="2200" b="1">
                <a:solidFill>
                  <a:srgbClr val="FFFFFF"/>
                </a:solidFill>
                <a:ea typeface="Times" charset="0"/>
                <a:cs typeface="Times" charset="0"/>
              </a:rPr>
              <a:t>15</a:t>
            </a:r>
            <a:endParaRPr lang="en-GB" sz="2000" b="1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r>
              <a:rPr lang="en-GB" sz="1000" b="1">
                <a:solidFill>
                  <a:srgbClr val="FFFFFF"/>
                </a:solidFill>
                <a:ea typeface="Times" charset="0"/>
                <a:cs typeface="Times" charset="0"/>
              </a:rPr>
              <a:t>professionalism</a:t>
            </a:r>
          </a:p>
          <a:p>
            <a:pPr algn="ctr" eaLnBrk="1" hangingPunct="1"/>
            <a:r>
              <a:rPr lang="en-GB" sz="900">
                <a:solidFill>
                  <a:schemeClr val="bg1"/>
                </a:solidFill>
              </a:rPr>
              <a:t>updated 20/10/11</a:t>
            </a:r>
            <a:endParaRPr lang="en-GB" sz="20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162800" y="5410200"/>
            <a:ext cx="1766888" cy="1219200"/>
          </a:xfrm>
          <a:prstGeom prst="rect">
            <a:avLst/>
          </a:prstGeom>
          <a:solidFill>
            <a:srgbClr val="731F33"/>
          </a:solidFill>
          <a:ln w="9525">
            <a:solidFill>
              <a:srgbClr val="6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endParaRPr lang="en-GB" sz="1000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r>
              <a:rPr lang="en-GB" sz="1400">
                <a:solidFill>
                  <a:srgbClr val="FFFFFF"/>
                </a:solidFill>
                <a:ea typeface="Times" charset="0"/>
                <a:cs typeface="Times" charset="0"/>
              </a:rPr>
              <a:t>monograph</a:t>
            </a:r>
          </a:p>
          <a:p>
            <a:pPr algn="ctr" eaLnBrk="1" hangingPunct="1"/>
            <a:r>
              <a:rPr lang="en-GB" sz="1400">
                <a:solidFill>
                  <a:srgbClr val="FFFFFF"/>
                </a:solidFill>
                <a:ea typeface="Times" charset="0"/>
                <a:cs typeface="Times" charset="0"/>
              </a:rPr>
              <a:t>at:</a:t>
            </a:r>
          </a:p>
          <a:p>
            <a:pPr algn="ctr" eaLnBrk="1" hangingPunct="1"/>
            <a:r>
              <a:rPr lang="en-GB" sz="1400">
                <a:solidFill>
                  <a:schemeClr val="bg1"/>
                </a:solidFill>
              </a:rPr>
              <a:t>http://bit.ly/ofrabV </a:t>
            </a:r>
            <a:endParaRPr lang="en-GB" sz="1400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endParaRPr lang="en-GB" sz="1400">
              <a:solidFill>
                <a:schemeClr val="bg1"/>
              </a:solidFill>
              <a:ea typeface="Times" charset="0"/>
              <a:cs typeface="Times" charset="0"/>
            </a:endParaRPr>
          </a:p>
          <a:p>
            <a:pPr algn="ctr" eaLnBrk="1" hangingPunct="1"/>
            <a:endParaRPr lang="en-GB" sz="1400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endParaRPr lang="en-GB" sz="1300">
              <a:solidFill>
                <a:srgbClr val="FFFFFF"/>
              </a:solidFill>
              <a:ea typeface="Times" charset="0"/>
              <a:cs typeface="Times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1827213"/>
            <a:ext cx="7924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GB" sz="1800"/>
              <a:t>to help you with…</a:t>
            </a:r>
            <a:endParaRPr lang="en-GB" sz="1600"/>
          </a:p>
          <a:p>
            <a:pPr>
              <a:lnSpc>
                <a:spcPct val="140000"/>
              </a:lnSpc>
            </a:pPr>
            <a:endParaRPr lang="en-GB" sz="800" b="1">
              <a:latin typeface="Times New Roman" charset="0"/>
            </a:endParaRPr>
          </a:p>
          <a:p>
            <a:pPr>
              <a:lnSpc>
                <a:spcPct val="170000"/>
              </a:lnSpc>
            </a:pPr>
            <a:r>
              <a:rPr lang="en-GB" sz="1500">
                <a:latin typeface="Courier" charset="0"/>
              </a:rPr>
              <a:t>&gt; re-making the deal: protecting work-place integrity</a:t>
            </a:r>
          </a:p>
          <a:p>
            <a:pPr>
              <a:lnSpc>
                <a:spcPct val="170000"/>
              </a:lnSpc>
              <a:buFont typeface="Wingdings" charset="2"/>
              <a:buNone/>
            </a:pPr>
            <a:r>
              <a:rPr lang="en-GB" sz="1500">
                <a:latin typeface="Courier" charset="0"/>
              </a:rPr>
              <a:t>&gt; winning the credibility: earning trust and reforming expertise</a:t>
            </a:r>
          </a:p>
          <a:p>
            <a:pPr>
              <a:lnSpc>
                <a:spcPct val="170000"/>
              </a:lnSpc>
              <a:buFont typeface="Wingdings" charset="2"/>
              <a:buNone/>
            </a:pPr>
            <a:r>
              <a:rPr lang="en-GB" sz="1500">
                <a:latin typeface="Courier" charset="0"/>
              </a:rPr>
              <a:t>&gt; enlarging the role: integrating learning for integrated lives </a:t>
            </a:r>
          </a:p>
          <a:p>
            <a:pPr>
              <a:lnSpc>
                <a:spcPct val="170000"/>
              </a:lnSpc>
              <a:buFont typeface="Wingdings" charset="2"/>
              <a:buNone/>
            </a:pPr>
            <a:r>
              <a:rPr lang="en-GB" sz="1500">
                <a:latin typeface="Courier" charset="0"/>
              </a:rPr>
              <a:t>&gt; sharpening the image: developing a narrative of what we do</a:t>
            </a:r>
          </a:p>
          <a:p>
            <a:pPr>
              <a:lnSpc>
                <a:spcPct val="170000"/>
              </a:lnSpc>
              <a:buFont typeface="Wingdings" charset="2"/>
              <a:buNone/>
            </a:pPr>
            <a:r>
              <a:rPr lang="en-GB" sz="1500">
                <a:latin typeface="Courier" charset="0"/>
              </a:rPr>
              <a:t>&gt; pushing the boundary: managing control and finding space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57600" y="5410200"/>
            <a:ext cx="1766888" cy="1219200"/>
          </a:xfrm>
          <a:prstGeom prst="rect">
            <a:avLst/>
          </a:prstGeom>
          <a:solidFill>
            <a:srgbClr val="731F33"/>
          </a:solidFill>
          <a:ln w="9525">
            <a:solidFill>
              <a:srgbClr val="6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endParaRPr lang="en-GB" sz="1000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r>
              <a:rPr lang="en-GB" sz="1400">
                <a:solidFill>
                  <a:srgbClr val="FFFFFF"/>
                </a:solidFill>
                <a:ea typeface="Times" charset="0"/>
                <a:cs typeface="Times" charset="0"/>
              </a:rPr>
              <a:t>this presentation  </a:t>
            </a:r>
          </a:p>
          <a:p>
            <a:pPr algn="ctr" eaLnBrk="1" hangingPunct="1"/>
            <a:r>
              <a:rPr lang="en-GB" sz="1400">
                <a:solidFill>
                  <a:srgbClr val="FFFFFF"/>
                </a:solidFill>
                <a:ea typeface="Times" charset="0"/>
                <a:cs typeface="Times" charset="0"/>
              </a:rPr>
              <a:t>at:</a:t>
            </a:r>
          </a:p>
          <a:p>
            <a:pPr algn="ctr" eaLnBrk="1" hangingPunct="1"/>
            <a:r>
              <a:rPr lang="en-GB" sz="1400">
                <a:solidFill>
                  <a:schemeClr val="bg1"/>
                </a:solidFill>
              </a:rPr>
              <a:t>http://bit.ly/o4wRFV</a:t>
            </a:r>
            <a:endParaRPr lang="en-GB" sz="1400">
              <a:solidFill>
                <a:schemeClr val="bg1"/>
              </a:solidFill>
              <a:ea typeface="Times" charset="0"/>
              <a:cs typeface="Times" charset="0"/>
            </a:endParaRPr>
          </a:p>
          <a:p>
            <a:pPr algn="ctr" eaLnBrk="1" hangingPunct="1"/>
            <a:endParaRPr lang="en-GB" sz="1400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endParaRPr lang="en-GB" sz="1400">
              <a:solidFill>
                <a:srgbClr val="FFFFFF"/>
              </a:solidFill>
              <a:ea typeface="Times" charset="0"/>
              <a:cs typeface="Times" charset="0"/>
            </a:endParaRPr>
          </a:p>
          <a:p>
            <a:pPr algn="ctr" eaLnBrk="1" hangingPunct="1"/>
            <a:endParaRPr lang="en-GB" sz="1300">
              <a:solidFill>
                <a:srgbClr val="FFFFFF"/>
              </a:solidFill>
              <a:ea typeface="Times" charset="0"/>
              <a:cs typeface="Times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648200"/>
            <a:ext cx="3124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2644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49225" y="1828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boundary setting is a covert form of control</a:t>
            </a:r>
            <a:endParaRPr lang="en-GB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600200" y="2286000"/>
            <a:ext cx="5638800" cy="4343400"/>
          </a:xfrm>
          <a:prstGeom prst="rect">
            <a:avLst/>
          </a:prstGeom>
          <a:noFill/>
          <a:ln w="635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0" y="5334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pushing the boundary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 managing control </a:t>
            </a:r>
            <a:br>
              <a:rPr lang="en-GB" sz="2800" b="1">
                <a:solidFill>
                  <a:srgbClr val="55033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and finding space</a:t>
            </a:r>
            <a:endParaRPr lang="en-GB" sz="2000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pushing the boundary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 managing control </a:t>
            </a:r>
            <a:br>
              <a:rPr lang="en-GB" sz="2800" b="1">
                <a:solidFill>
                  <a:srgbClr val="55033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and finding space</a:t>
            </a:r>
            <a:endParaRPr lang="en-GB" sz="2000">
              <a:latin typeface="Courier" charset="0"/>
            </a:endParaRPr>
          </a:p>
        </p:txBody>
      </p:sp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1125538" y="2667000"/>
            <a:ext cx="7772400" cy="1981200"/>
            <a:chOff x="709" y="1680"/>
            <a:chExt cx="4896" cy="1248"/>
          </a:xfrm>
        </p:grpSpPr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709" y="1680"/>
              <a:ext cx="48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the personal and the planetary</a:t>
              </a:r>
              <a:endParaRPr lang="en-GB"/>
            </a:p>
          </p:txBody>
        </p:sp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709" y="2054"/>
              <a:ext cx="48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Wingdings" charset="2"/>
                <a:buNone/>
              </a:pPr>
              <a:r>
                <a:rPr lang="en-GB">
                  <a:latin typeface="Courier" charset="0"/>
                </a:rPr>
                <a:t>&gt; students and clients pushing back</a:t>
              </a:r>
              <a:br>
                <a:rPr lang="en-GB">
                  <a:latin typeface="Courier" charset="0"/>
                </a:rPr>
              </a:br>
              <a:r>
                <a:rPr lang="en-GB">
                  <a:latin typeface="Courier" charset="0"/>
                </a:rPr>
                <a:t>  boundaries</a:t>
              </a:r>
              <a:endParaRPr lang="en-GB"/>
            </a:p>
          </p:txBody>
        </p:sp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720" y="2640"/>
              <a:ext cx="47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whether the big society is big enough</a:t>
              </a:r>
              <a:endParaRPr lang="en-GB"/>
            </a:p>
          </p:txBody>
        </p:sp>
      </p:grp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0" y="51054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i="1">
                <a:solidFill>
                  <a:srgbClr val="550332"/>
                </a:solidFill>
              </a:rPr>
              <a:t>‘who has a stake in careers work?’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‘which of their interests should be our interests?‘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‘how do we manage those boundaries on what we do?’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49225" y="1965325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550332"/>
                </a:solidFill>
              </a:rPr>
              <a:t>boundary setting is a form of covert control on. . .</a:t>
            </a:r>
            <a:endParaRPr lang="en-GB">
              <a:solidFill>
                <a:srgbClr val="5503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2800" b="1">
                <a:solidFill>
                  <a:srgbClr val="510614"/>
                </a:solidFill>
              </a:rPr>
              <a:t>any hope here?</a:t>
            </a:r>
            <a:endParaRPr lang="en-GB" sz="3600">
              <a:solidFill>
                <a:srgbClr val="510614"/>
              </a:solidFill>
              <a:latin typeface="Times New Roman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" y="4800600"/>
            <a:ext cx="8458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510614"/>
                </a:solidFill>
              </a:rPr>
              <a:t>this ppt . . .		</a:t>
            </a:r>
            <a:r>
              <a:rPr lang="en-GB" sz="1600"/>
              <a:t>www.hihohiho.com/magazine/features/cafprofessionalism.ppt</a:t>
            </a:r>
          </a:p>
          <a:p>
            <a:r>
              <a:rPr lang="en-GB" sz="1600" b="1">
                <a:solidFill>
                  <a:srgbClr val="510614"/>
                </a:solidFill>
              </a:rPr>
              <a:t>the monograph . . .		</a:t>
            </a:r>
            <a:r>
              <a:rPr lang="en-GB" sz="1600"/>
              <a:t>www.hihohiho.com/magazine/features/cafprofessionalism.pdf</a:t>
            </a:r>
          </a:p>
          <a:p>
            <a:r>
              <a:rPr lang="en-GB" sz="1600" b="1">
                <a:solidFill>
                  <a:srgbClr val="550332"/>
                </a:solidFill>
              </a:rPr>
              <a:t>the lecture - on-line . . .</a:t>
            </a:r>
            <a:r>
              <a:rPr lang="en-GB" sz="1600"/>
              <a:t>	cloudworks.ac.uk/cloud/view/5868</a:t>
            </a:r>
            <a:endParaRPr lang="en-GB" sz="1400"/>
          </a:p>
          <a:p>
            <a:r>
              <a:rPr lang="en-GB" sz="1400" b="1">
                <a:solidFill>
                  <a:srgbClr val="550332"/>
                </a:solidFill>
              </a:rPr>
              <a:t>the lecture - portable . . .</a:t>
            </a:r>
            <a:r>
              <a:rPr lang="en-GB" sz="1400"/>
              <a:t>	</a:t>
            </a:r>
            <a:r>
              <a:rPr lang="en-GB" sz="1600"/>
              <a:t>www.hihohiho.com/magazine/features/cafpropositions.pdf</a:t>
            </a:r>
          </a:p>
          <a:p>
            <a:r>
              <a:rPr lang="en-GB" sz="1600" b="1">
                <a:solidFill>
                  <a:srgbClr val="510614"/>
                </a:solidFill>
              </a:rPr>
              <a:t>help colleagues</a:t>
            </a:r>
            <a:r>
              <a:rPr lang="en-GB" sz="1600" b="1">
                <a:solidFill>
                  <a:srgbClr val="6F0E52"/>
                </a:solidFill>
              </a:rPr>
              <a:t> . . .</a:t>
            </a:r>
            <a:r>
              <a:rPr lang="en-GB" sz="1600" b="1">
                <a:solidFill>
                  <a:srgbClr val="510614"/>
                </a:solidFill>
              </a:rPr>
              <a:t> 	</a:t>
            </a:r>
            <a:r>
              <a:rPr lang="en-GB" sz="1600"/>
              <a:t>copy-&amp;-paste urls into an e-mail</a:t>
            </a:r>
          </a:p>
          <a:p>
            <a:r>
              <a:rPr lang="en-GB" sz="1600" b="1">
                <a:solidFill>
                  <a:srgbClr val="510614"/>
                </a:solidFill>
              </a:rPr>
              <a:t>hiho alerts . . .</a:t>
            </a:r>
            <a:r>
              <a:rPr lang="en-GB" sz="1600"/>
              <a:t>		e-mail ‘yes’ to bill@hihohiho.com</a:t>
            </a:r>
          </a:p>
          <a:p>
            <a:r>
              <a:rPr lang="en-GB" sz="1600" b="1">
                <a:solidFill>
                  <a:srgbClr val="510614"/>
                </a:solidFill>
              </a:rPr>
              <a:t>news and updates . . .</a:t>
            </a:r>
            <a:r>
              <a:rPr lang="en-GB" sz="1600"/>
              <a:t>            www.twitter.com/billaw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2400" y="4724400"/>
            <a:ext cx="8686800" cy="1981200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/>
              <a:t>helping you in.  .  . </a:t>
            </a:r>
            <a:endParaRPr lang="en-GB" sz="2000">
              <a:latin typeface="Times New Roman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i="1"/>
              <a:t>if ‘</a:t>
            </a:r>
            <a:r>
              <a:rPr lang="en-GB" sz="1600" i="1">
                <a:solidFill>
                  <a:srgbClr val="62192B"/>
                </a:solidFill>
              </a:rPr>
              <a:t>yes’</a:t>
            </a:r>
            <a:r>
              <a:rPr lang="en-GB" sz="1600" i="1"/>
              <a:t> - glad it’s useful</a:t>
            </a:r>
            <a:br>
              <a:rPr lang="en-GB" sz="1600" i="1"/>
            </a:br>
            <a:r>
              <a:rPr lang="en-GB" sz="1600" i="1"/>
              <a:t>if ‘</a:t>
            </a:r>
            <a:r>
              <a:rPr lang="en-GB" sz="1600" i="1">
                <a:solidFill>
                  <a:srgbClr val="62192B"/>
                </a:solidFill>
              </a:rPr>
              <a:t>no’</a:t>
            </a:r>
            <a:r>
              <a:rPr lang="en-GB" sz="1600" i="1"/>
              <a:t> - tell Bill why at </a:t>
            </a:r>
            <a:r>
              <a:rPr lang="en-GB" sz="1600" i="1" u="sng"/>
              <a:t>www.hihohiho.com</a:t>
            </a:r>
            <a:endParaRPr lang="en-GB" sz="1600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-838200" y="1862138"/>
            <a:ext cx="8686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70000"/>
              </a:lnSpc>
            </a:pPr>
            <a:r>
              <a:rPr lang="en-GB" sz="1500">
                <a:latin typeface="Courier" charset="0"/>
              </a:rPr>
              <a:t>. . . re-making the deal: protecting work-place integrity</a:t>
            </a:r>
          </a:p>
          <a:p>
            <a:pPr algn="r">
              <a:lnSpc>
                <a:spcPct val="170000"/>
              </a:lnSpc>
              <a:buFont typeface="Wingdings" charset="2"/>
              <a:buNone/>
            </a:pPr>
            <a:r>
              <a:rPr lang="en-GB" sz="1500">
                <a:latin typeface="Courier" charset="0"/>
              </a:rPr>
              <a:t> . . . winning the credibility: earning trust and reforming expertise</a:t>
            </a:r>
          </a:p>
          <a:p>
            <a:pPr algn="r">
              <a:lnSpc>
                <a:spcPct val="170000"/>
              </a:lnSpc>
              <a:buFont typeface="Wingdings" charset="2"/>
              <a:buNone/>
            </a:pPr>
            <a:r>
              <a:rPr lang="en-GB" sz="1500">
                <a:latin typeface="Courier" charset="0"/>
              </a:rPr>
              <a:t> . . . enlarging the role: integrating learning for integrated lives </a:t>
            </a:r>
          </a:p>
          <a:p>
            <a:pPr algn="r">
              <a:lnSpc>
                <a:spcPct val="170000"/>
              </a:lnSpc>
              <a:buFont typeface="Wingdings" charset="2"/>
              <a:buNone/>
            </a:pPr>
            <a:r>
              <a:rPr lang="en-GB" sz="1500">
                <a:latin typeface="Courier" charset="0"/>
              </a:rPr>
              <a:t> . . . sharpening the image: developing a narrative of what we do</a:t>
            </a:r>
          </a:p>
          <a:p>
            <a:pPr algn="r">
              <a:lnSpc>
                <a:spcPct val="170000"/>
              </a:lnSpc>
              <a:buFont typeface="Wingdings" charset="2"/>
              <a:buNone/>
            </a:pPr>
            <a:r>
              <a:rPr lang="en-GB" sz="1500">
                <a:latin typeface="Courier" charset="0"/>
              </a:rPr>
              <a:t> . . . pushing the boundary: managing control and finding space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924800" y="1828800"/>
            <a:ext cx="1066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GB" sz="1800" b="1">
                <a:solidFill>
                  <a:srgbClr val="510614"/>
                </a:solidFill>
                <a:latin typeface="Courier" charset="0"/>
              </a:rPr>
              <a:t>yes/no</a:t>
            </a:r>
          </a:p>
          <a:p>
            <a:pPr>
              <a:lnSpc>
                <a:spcPct val="140000"/>
              </a:lnSpc>
            </a:pPr>
            <a:r>
              <a:rPr lang="en-GB" sz="1800" b="1">
                <a:solidFill>
                  <a:srgbClr val="510614"/>
                </a:solidFill>
                <a:latin typeface="Courier" charset="0"/>
              </a:rPr>
              <a:t>yes/no</a:t>
            </a:r>
          </a:p>
          <a:p>
            <a:pPr>
              <a:lnSpc>
                <a:spcPct val="140000"/>
              </a:lnSpc>
            </a:pPr>
            <a:r>
              <a:rPr lang="en-GB" sz="1800" b="1">
                <a:solidFill>
                  <a:srgbClr val="510614"/>
                </a:solidFill>
                <a:latin typeface="Courier" charset="0"/>
              </a:rPr>
              <a:t>yes/no</a:t>
            </a:r>
          </a:p>
          <a:p>
            <a:pPr>
              <a:lnSpc>
                <a:spcPct val="140000"/>
              </a:lnSpc>
            </a:pPr>
            <a:r>
              <a:rPr lang="en-GB" sz="1800" b="1">
                <a:solidFill>
                  <a:srgbClr val="510614"/>
                </a:solidFill>
                <a:latin typeface="Courier" charset="0"/>
              </a:rPr>
              <a:t>yes/no</a:t>
            </a:r>
          </a:p>
          <a:p>
            <a:pPr>
              <a:lnSpc>
                <a:spcPct val="140000"/>
              </a:lnSpc>
            </a:pPr>
            <a:r>
              <a:rPr lang="en-GB" sz="1800" b="1">
                <a:solidFill>
                  <a:srgbClr val="510614"/>
                </a:solidFill>
                <a:latin typeface="Courier" charset="0"/>
              </a:rPr>
              <a:t>yes/no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07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200"/>
              <a:t>independent professionalism needs comprehending support</a:t>
            </a: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24088"/>
            <a:ext cx="4953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676400" y="2286000"/>
            <a:ext cx="5638800" cy="4343400"/>
          </a:xfrm>
          <a:prstGeom prst="rect">
            <a:avLst/>
          </a:prstGeom>
          <a:noFill/>
          <a:ln w="635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0" y="47148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making the deal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protecting work-place integrity</a:t>
            </a:r>
            <a:endParaRPr lang="en-GB" sz="1800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47148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making the deal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protecting work-place integrity</a:t>
            </a:r>
            <a:endParaRPr lang="en-GB" sz="1800">
              <a:latin typeface="Courier" charset="0"/>
            </a:endParaRPr>
          </a:p>
        </p:txBody>
      </p:sp>
      <p:grpSp>
        <p:nvGrpSpPr>
          <p:cNvPr id="58380" name="Group 12"/>
          <p:cNvGrpSpPr>
            <a:grpSpLocks/>
          </p:cNvGrpSpPr>
          <p:nvPr/>
        </p:nvGrpSpPr>
        <p:grpSpPr bwMode="auto">
          <a:xfrm>
            <a:off x="1371600" y="2514600"/>
            <a:ext cx="7010400" cy="1981200"/>
            <a:chOff x="864" y="1584"/>
            <a:chExt cx="4416" cy="1248"/>
          </a:xfrm>
        </p:grpSpPr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864" y="1584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personal commitment</a:t>
              </a:r>
              <a:endParaRPr lang="en-GB"/>
            </a:p>
          </p:txBody>
        </p:sp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864" y="2064"/>
              <a:ext cx="3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Wingdings" charset="2"/>
                <a:buNone/>
              </a:pPr>
              <a:r>
                <a:rPr lang="en-GB">
                  <a:latin typeface="Courier" charset="0"/>
                </a:rPr>
                <a:t>&gt; institutional support</a:t>
              </a:r>
              <a:endParaRPr lang="en-GB"/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864" y="2544"/>
              <a:ext cx="44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versions of professionalism</a:t>
              </a:r>
              <a:endParaRPr lang="en-GB"/>
            </a:p>
          </p:txBody>
        </p:sp>
      </p:grp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0" y="50895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i="1">
                <a:solidFill>
                  <a:srgbClr val="550332"/>
                </a:solidFill>
              </a:rPr>
              <a:t>‘what people do we need to attract into careers-work professionalism?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‘how do we negotiate that in our workplaces?’ 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‘. . . on the basis of what support for professionalism?’</a:t>
            </a:r>
            <a:endParaRPr lang="en-GB" sz="2000">
              <a:solidFill>
                <a:srgbClr val="550332"/>
              </a:solidFill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52400" y="16002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550332"/>
                </a:solidFill>
              </a:rPr>
              <a:t>independent professionalism needs comprehending support for. . .</a:t>
            </a:r>
            <a:endParaRPr lang="en-GB">
              <a:solidFill>
                <a:srgbClr val="5503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828800"/>
            <a:ext cx="42751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828800" y="2286000"/>
            <a:ext cx="5638800" cy="4343400"/>
          </a:xfrm>
          <a:prstGeom prst="rect">
            <a:avLst/>
          </a:prstGeom>
          <a:noFill/>
          <a:ln w="635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49225" y="1600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credibility cannot be claimed, it must be earned</a:t>
            </a:r>
            <a:endParaRPr lang="en-GB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0" y="685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winning credibility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 earning trust</a:t>
            </a:r>
            <a:endParaRPr lang="en-GB" sz="1800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685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winning credibility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 earning trust</a:t>
            </a:r>
            <a:endParaRPr lang="en-GB" sz="1800">
              <a:latin typeface="Courier" charset="0"/>
            </a:endParaRPr>
          </a:p>
        </p:txBody>
      </p: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1520825" y="2743200"/>
            <a:ext cx="7010400" cy="1981200"/>
            <a:chOff x="958" y="1728"/>
            <a:chExt cx="4416" cy="1248"/>
          </a:xfrm>
        </p:grpSpPr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958" y="1728"/>
              <a:ext cx="40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culture and its enclaves</a:t>
              </a:r>
              <a:endParaRPr lang="en-GB"/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958" y="2208"/>
              <a:ext cx="3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Wingdings" charset="2"/>
                <a:buNone/>
              </a:pPr>
              <a:r>
                <a:rPr lang="en-GB">
                  <a:latin typeface="Courier" charset="0"/>
                </a:rPr>
                <a:t>&gt; contested claims</a:t>
              </a:r>
              <a:endParaRPr lang="en-GB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958" y="2688"/>
              <a:ext cx="44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enlarged expertise</a:t>
              </a:r>
              <a:endParaRPr lang="en-GB"/>
            </a:p>
          </p:txBody>
        </p:sp>
      </p:grp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0" y="52578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i="1">
                <a:solidFill>
                  <a:srgbClr val="550332"/>
                </a:solidFill>
              </a:rPr>
              <a:t>‘who collates our understanding of career - and the causes of career’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 ‘how do we best connect that expertise to client and student experience?’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‘how do they know us - and become known by us - enough to trust us?’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49225" y="1828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550332"/>
                </a:solidFill>
              </a:rPr>
              <a:t>credibility cannot be claimed, it must be earned among. . .</a:t>
            </a:r>
            <a:endParaRPr lang="en-GB">
              <a:solidFill>
                <a:srgbClr val="5503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enlarging the role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 integrating learning </a:t>
            </a:r>
            <a:br>
              <a:rPr lang="en-GB" sz="2800" b="1">
                <a:solidFill>
                  <a:srgbClr val="55033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for integrated lives</a:t>
            </a:r>
            <a:endParaRPr lang="en-GB" sz="2000">
              <a:latin typeface="Courier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49225" y="1889125"/>
            <a:ext cx="868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careers-workers professionals know more than they are in a position to use</a:t>
            </a:r>
            <a:endParaRPr lang="en-GB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524000" y="2438400"/>
            <a:ext cx="5638800" cy="4343400"/>
          </a:xfrm>
          <a:prstGeom prst="rect">
            <a:avLst/>
          </a:prstGeom>
          <a:noFill/>
          <a:ln w="635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90800"/>
            <a:ext cx="5257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enlarging the role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 integrating learning </a:t>
            </a:r>
            <a:br>
              <a:rPr lang="en-GB" sz="2800" b="1">
                <a:solidFill>
                  <a:srgbClr val="55033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for integrated lives</a:t>
            </a:r>
            <a:endParaRPr lang="en-GB" sz="2000">
              <a:latin typeface="Courier" charset="0"/>
            </a:endParaRPr>
          </a:p>
        </p:txBody>
      </p: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838200" y="2971800"/>
            <a:ext cx="7467600" cy="1981200"/>
            <a:chOff x="528" y="1872"/>
            <a:chExt cx="4704" cy="1248"/>
          </a:xfrm>
        </p:grpSpPr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528" y="1872"/>
              <a:ext cx="4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learning space for useful action</a:t>
              </a:r>
              <a:endParaRPr lang="en-GB"/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528" y="2352"/>
              <a:ext cx="4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Wingdings" charset="2"/>
                <a:buNone/>
              </a:pPr>
              <a:r>
                <a:rPr lang="en-GB">
                  <a:latin typeface="Courier" charset="0"/>
                </a:rPr>
                <a:t>&gt; finding meaning and purpose</a:t>
              </a:r>
              <a:endParaRPr lang="en-GB"/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528" y="2832"/>
              <a:ext cx="4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employability a by-product</a:t>
              </a:r>
              <a:endParaRPr lang="en-GB"/>
            </a:p>
          </p:txBody>
        </p:sp>
      </p:grp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0" y="52419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i="1">
                <a:solidFill>
                  <a:srgbClr val="550332"/>
                </a:solidFill>
              </a:rPr>
              <a:t>‘is a what-to-do gain all that is asked for - or needed?’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‘how do we best help with seeking meaning and purpose?’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‘what can we do about negotiating an integrated curriculum?’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49225" y="2041525"/>
            <a:ext cx="899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550332"/>
                </a:solidFill>
              </a:rPr>
              <a:t>trained careers workers know more than they are in a position to use in . . .</a:t>
            </a:r>
            <a:endParaRPr lang="en-GB">
              <a:solidFill>
                <a:srgbClr val="5503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sharpening the image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 developing a narrative </a:t>
            </a:r>
            <a:br>
              <a:rPr lang="en-GB" sz="2800" b="1">
                <a:solidFill>
                  <a:srgbClr val="55033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of what we do</a:t>
            </a:r>
            <a:endParaRPr lang="en-GB" sz="2000">
              <a:latin typeface="Courier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49225" y="1828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careers work is in danger of being marginalised in its own field</a:t>
            </a:r>
            <a:endParaRPr lang="en-GB"/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362200"/>
            <a:ext cx="4243388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752600" y="2286000"/>
            <a:ext cx="5638800" cy="4343400"/>
          </a:xfrm>
          <a:prstGeom prst="rect">
            <a:avLst/>
          </a:prstGeom>
          <a:noFill/>
          <a:ln w="635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6F0E52"/>
                </a:solidFill>
              </a:rPr>
              <a:t>sharpening the image</a:t>
            </a:r>
            <a:br>
              <a:rPr lang="en-GB" sz="2000" b="1">
                <a:solidFill>
                  <a:srgbClr val="6F0E5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 developing a narrative </a:t>
            </a:r>
            <a:br>
              <a:rPr lang="en-GB" sz="2800" b="1">
                <a:solidFill>
                  <a:srgbClr val="550332"/>
                </a:solidFill>
              </a:rPr>
            </a:br>
            <a:r>
              <a:rPr lang="en-GB" sz="2800" b="1">
                <a:solidFill>
                  <a:srgbClr val="550332"/>
                </a:solidFill>
              </a:rPr>
              <a:t>of what we do</a:t>
            </a:r>
            <a:endParaRPr lang="en-GB" sz="2000">
              <a:latin typeface="Courier" charset="0"/>
            </a:endParaRPr>
          </a:p>
        </p:txBody>
      </p:sp>
      <p:grpSp>
        <p:nvGrpSpPr>
          <p:cNvPr id="56330" name="Group 10"/>
          <p:cNvGrpSpPr>
            <a:grpSpLocks/>
          </p:cNvGrpSpPr>
          <p:nvPr/>
        </p:nvGrpSpPr>
        <p:grpSpPr bwMode="auto">
          <a:xfrm>
            <a:off x="1125538" y="2438400"/>
            <a:ext cx="6934200" cy="2667000"/>
            <a:chOff x="709" y="1536"/>
            <a:chExt cx="4368" cy="1680"/>
          </a:xfrm>
        </p:grpSpPr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709" y="1536"/>
              <a:ext cx="436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the ‘race’ is only part of the</a:t>
              </a:r>
              <a:br>
                <a:rPr lang="en-GB">
                  <a:latin typeface="Courier" charset="0"/>
                </a:rPr>
              </a:br>
              <a:r>
                <a:rPr lang="en-GB">
                  <a:latin typeface="Courier" charset="0"/>
                </a:rPr>
                <a:t>  ‘journey’</a:t>
              </a:r>
              <a:endParaRPr lang="en-GB"/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709" y="2112"/>
              <a:ext cx="436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Wingdings" charset="2"/>
                <a:buNone/>
              </a:pPr>
              <a:r>
                <a:rPr lang="en-GB">
                  <a:latin typeface="Courier" charset="0"/>
                </a:rPr>
                <a:t>&gt; a person, encountering others,</a:t>
              </a:r>
              <a:br>
                <a:rPr lang="en-GB">
                  <a:latin typeface="Courier" charset="0"/>
                </a:rPr>
              </a:br>
              <a:r>
                <a:rPr lang="en-GB">
                  <a:latin typeface="Courier" charset="0"/>
                </a:rPr>
                <a:t>  in a sequence</a:t>
              </a:r>
              <a:endParaRPr lang="en-GB"/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720" y="2698"/>
              <a:ext cx="42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urier" charset="0"/>
                </a:rPr>
                <a:t>&gt; re-balancing face-to-face and </a:t>
              </a:r>
              <a:br>
                <a:rPr lang="en-GB">
                  <a:latin typeface="Courier" charset="0"/>
                </a:rPr>
              </a:br>
              <a:r>
                <a:rPr lang="en-GB">
                  <a:latin typeface="Courier" charset="0"/>
                </a:rPr>
                <a:t>  progressive learning</a:t>
              </a:r>
              <a:endParaRPr lang="en-GB"/>
            </a:p>
          </p:txBody>
        </p:sp>
      </p:grp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0" y="53943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>
                <a:solidFill>
                  <a:srgbClr val="550332"/>
                </a:solidFill>
              </a:rPr>
              <a:t>‘in how many ways is career management a </a:t>
            </a:r>
            <a:r>
              <a:rPr lang="en-GB" sz="2000" i="1">
                <a:solidFill>
                  <a:srgbClr val="550332"/>
                </a:solidFill>
              </a:rPr>
              <a:t>life-wide life-long journey?’</a:t>
            </a:r>
            <a:endParaRPr lang="en-US" sz="2000" i="1">
              <a:solidFill>
                <a:srgbClr val="550332"/>
              </a:solidFill>
            </a:endParaRPr>
          </a:p>
          <a:p>
            <a:pPr algn="ctr"/>
            <a:r>
              <a:rPr lang="en-US" sz="2000" i="1">
                <a:solidFill>
                  <a:srgbClr val="550332"/>
                </a:solidFill>
              </a:rPr>
              <a:t>‘how do we use narrative to connect our expertise to that experience?’</a:t>
            </a:r>
          </a:p>
          <a:p>
            <a:pPr algn="ctr"/>
            <a:r>
              <a:rPr lang="en-GB" sz="2000" i="1">
                <a:solidFill>
                  <a:srgbClr val="550332"/>
                </a:solidFill>
              </a:rPr>
              <a:t>‘what does that mean for re-balancing face-to-face and progressive learning?’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49225" y="1828800"/>
            <a:ext cx="899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550332"/>
                </a:solidFill>
              </a:rPr>
              <a:t>careers work is in danger of being marginalised in its own field because of . . .</a:t>
            </a:r>
            <a:endParaRPr lang="en-GB">
              <a:solidFill>
                <a:srgbClr val="5503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586</Words>
  <Application>Microsoft PowerPoint</Application>
  <PresentationFormat>On-screen Show (4:3)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ＭＳ Ｐゴシック</vt:lpstr>
      <vt:lpstr>Times New Roman</vt:lpstr>
      <vt:lpstr>Times</vt:lpstr>
      <vt:lpstr>Courier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Law</dc:creator>
  <cp:lastModifiedBy>Bill Law</cp:lastModifiedBy>
  <cp:revision>109</cp:revision>
  <dcterms:created xsi:type="dcterms:W3CDTF">2011-06-15T11:14:41Z</dcterms:created>
  <dcterms:modified xsi:type="dcterms:W3CDTF">2011-10-20T13:06:38Z</dcterms:modified>
</cp:coreProperties>
</file>